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339" r:id="rId2"/>
    <p:sldId id="462" r:id="rId3"/>
    <p:sldId id="397" r:id="rId4"/>
    <p:sldId id="456" r:id="rId5"/>
    <p:sldId id="399" r:id="rId6"/>
    <p:sldId id="400" r:id="rId7"/>
    <p:sldId id="401" r:id="rId8"/>
    <p:sldId id="402" r:id="rId9"/>
    <p:sldId id="403" r:id="rId10"/>
    <p:sldId id="404" r:id="rId11"/>
    <p:sldId id="407" r:id="rId12"/>
    <p:sldId id="408" r:id="rId13"/>
    <p:sldId id="409" r:id="rId14"/>
    <p:sldId id="410" r:id="rId15"/>
    <p:sldId id="440" r:id="rId16"/>
    <p:sldId id="442" r:id="rId17"/>
    <p:sldId id="441" r:id="rId18"/>
    <p:sldId id="413" r:id="rId19"/>
    <p:sldId id="443" r:id="rId20"/>
    <p:sldId id="446" r:id="rId21"/>
    <p:sldId id="444" r:id="rId22"/>
    <p:sldId id="447" r:id="rId23"/>
    <p:sldId id="448" r:id="rId24"/>
    <p:sldId id="417" r:id="rId25"/>
    <p:sldId id="449" r:id="rId26"/>
    <p:sldId id="450" r:id="rId27"/>
    <p:sldId id="451" r:id="rId28"/>
    <p:sldId id="421" r:id="rId29"/>
    <p:sldId id="422" r:id="rId30"/>
    <p:sldId id="427" r:id="rId31"/>
    <p:sldId id="458" r:id="rId32"/>
    <p:sldId id="329" r:id="rId33"/>
    <p:sldId id="33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off Willis" initials="GW" lastIdx="5" clrIdx="0">
    <p:extLst>
      <p:ext uri="{19B8F6BF-5375-455C-9EA6-DF929625EA0E}">
        <p15:presenceInfo xmlns:p15="http://schemas.microsoft.com/office/powerpoint/2012/main" userId="f4dcb13bf8a08e5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71" autoAdjust="0"/>
    <p:restoredTop sz="94434" autoAdjust="0"/>
  </p:normalViewPr>
  <p:slideViewPr>
    <p:cSldViewPr snapToGrid="0">
      <p:cViewPr varScale="1">
        <p:scale>
          <a:sx n="68" d="100"/>
          <a:sy n="68" d="100"/>
        </p:scale>
        <p:origin x="654" y="66"/>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E540C62-42CD-43A8-BC1B-9F1F9EB2A75F}" type="datetimeFigureOut">
              <a:rPr lang="en-US" smtClean="0"/>
              <a:t>2/19/2020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02E27A5-808A-4D8D-BA1E-632F6C3D878D}" type="slidenum">
              <a:rPr lang="en-US" smtClean="0"/>
              <a:t>‹#›</a:t>
            </a:fld>
            <a:endParaRPr lang="en-US" dirty="0"/>
          </a:p>
        </p:txBody>
      </p:sp>
    </p:spTree>
    <p:extLst>
      <p:ext uri="{BB962C8B-B14F-4D97-AF65-F5344CB8AC3E}">
        <p14:creationId xmlns:p14="http://schemas.microsoft.com/office/powerpoint/2010/main" val="1400930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C8DC71-2882-4990-8635-28EF15E5DC16}" type="datetimeFigureOut">
              <a:rPr lang="en-US" smtClean="0"/>
              <a:t>2/19/2020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DC7F0-F543-4F27-92C1-F2545BB39C1D}" type="slidenum">
              <a:rPr lang="en-US" smtClean="0"/>
              <a:t>‹#›</a:t>
            </a:fld>
            <a:endParaRPr lang="en-US" dirty="0"/>
          </a:p>
        </p:txBody>
      </p:sp>
    </p:spTree>
    <p:extLst>
      <p:ext uri="{BB962C8B-B14F-4D97-AF65-F5344CB8AC3E}">
        <p14:creationId xmlns:p14="http://schemas.microsoft.com/office/powerpoint/2010/main" val="3462677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3D6722-9B4D-4E29-B226-C325925A8118}" type="slidenum">
              <a:rPr lang="en-US" smtClean="0"/>
              <a:pPr/>
              <a:t>1</a:t>
            </a:fld>
            <a:endParaRPr lang="en-US" dirty="0"/>
          </a:p>
        </p:txBody>
      </p:sp>
    </p:spTree>
    <p:extLst>
      <p:ext uri="{BB962C8B-B14F-4D97-AF65-F5344CB8AC3E}">
        <p14:creationId xmlns:p14="http://schemas.microsoft.com/office/powerpoint/2010/main" val="1791267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BDC7F0-F543-4F27-92C1-F2545BB39C1D}" type="slidenum">
              <a:rPr lang="en-US" smtClean="0"/>
              <a:t>9</a:t>
            </a:fld>
            <a:endParaRPr lang="en-US" dirty="0"/>
          </a:p>
        </p:txBody>
      </p:sp>
    </p:spTree>
    <p:extLst>
      <p:ext uri="{BB962C8B-B14F-4D97-AF65-F5344CB8AC3E}">
        <p14:creationId xmlns:p14="http://schemas.microsoft.com/office/powerpoint/2010/main" val="1176274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35724630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88203" y="351692"/>
            <a:ext cx="4037428" cy="6161650"/>
          </a:xfrm>
          <a:ln w="28575">
            <a:solidFill>
              <a:schemeClr val="tx1"/>
            </a:solidFill>
          </a:ln>
        </p:spPr>
        <p:txBody>
          <a:bodyPr>
            <a:no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sz="4400" b="1" baseline="0">
                <a:solidFill>
                  <a:schemeClr val="accent6">
                    <a:lumMod val="75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endParaRPr lang="en-US" dirty="0"/>
          </a:p>
          <a:p>
            <a:r>
              <a:rPr lang="en-US" dirty="0"/>
              <a:t>Chapter 9</a:t>
            </a:r>
          </a:p>
          <a:p>
            <a:endParaRPr lang="en-US" dirty="0"/>
          </a:p>
          <a:p>
            <a:r>
              <a:rPr lang="en-US" dirty="0"/>
              <a:t>Forecasting</a:t>
            </a:r>
          </a:p>
          <a:p>
            <a:endParaRPr lang="en-US" dirty="0"/>
          </a:p>
        </p:txBody>
      </p:sp>
      <p:pic>
        <p:nvPicPr>
          <p:cNvPr id="7" name="Picture 6"/>
          <p:cNvPicPr>
            <a:picLocks noChangeAspect="1"/>
          </p:cNvPicPr>
          <p:nvPr userDrawn="1"/>
        </p:nvPicPr>
        <p:blipFill>
          <a:blip r:embed="rId2"/>
          <a:stretch>
            <a:fillRect/>
          </a:stretch>
        </p:blipFill>
        <p:spPr>
          <a:xfrm>
            <a:off x="863605" y="351692"/>
            <a:ext cx="4394201" cy="6161650"/>
          </a:xfrm>
          <a:prstGeom prst="rect">
            <a:avLst/>
          </a:prstGeom>
        </p:spPr>
      </p:pic>
    </p:spTree>
    <p:extLst>
      <p:ext uri="{BB962C8B-B14F-4D97-AF65-F5344CB8AC3E}">
        <p14:creationId xmlns:p14="http://schemas.microsoft.com/office/powerpoint/2010/main" val="3562171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ln w="19050">
            <a:solidFill>
              <a:schemeClr val="accent6">
                <a:lumMod val="75000"/>
              </a:schemeClr>
            </a:solidFill>
          </a:ln>
        </p:spPr>
        <p:txBody>
          <a:bodyPr/>
          <a:lstStyle>
            <a:lvl1pPr algn="ctr">
              <a:defRPr b="1">
                <a:solidFill>
                  <a:schemeClr val="tx1"/>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marL="228589" indent="-228589">
              <a:buFont typeface="Wingdings" panose="05000000000000000000" pitchFamily="2" charset="2"/>
              <a:buChar char="§"/>
              <a:defRPr b="1"/>
            </a:lvl1pPr>
            <a:lvl2pPr marL="685766" indent="-228589">
              <a:buFont typeface="Wingdings" panose="05000000000000000000" pitchFamily="2" charset="2"/>
              <a:buChar char="§"/>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038600" y="6311908"/>
            <a:ext cx="4114800" cy="365125"/>
          </a:xfrm>
          <a:prstGeom prst="rect">
            <a:avLst/>
          </a:prstGeom>
        </p:spPr>
        <p:txBody>
          <a:bodyPr/>
          <a:lstStyle>
            <a:lvl1pPr>
              <a:defRPr>
                <a:solidFill>
                  <a:schemeClr val="tx1"/>
                </a:solidFill>
              </a:defRPr>
            </a:lvl1pPr>
          </a:lstStyle>
          <a:p>
            <a:r>
              <a:rPr lang="en-US" dirty="0"/>
              <a:t>Copyright © 2016 Pearson Education, Inc.  </a:t>
            </a:r>
          </a:p>
        </p:txBody>
      </p:sp>
      <p:sp>
        <p:nvSpPr>
          <p:cNvPr id="6" name="Slide Number Placeholder 5"/>
          <p:cNvSpPr>
            <a:spLocks noGrp="1"/>
          </p:cNvSpPr>
          <p:nvPr>
            <p:ph type="sldNum" sz="quarter" idx="12"/>
          </p:nvPr>
        </p:nvSpPr>
        <p:spPr>
          <a:xfrm>
            <a:off x="8610600" y="6311896"/>
            <a:ext cx="2743200" cy="365125"/>
          </a:xfrm>
        </p:spPr>
        <p:txBody>
          <a:bodyPr/>
          <a:lstStyle>
            <a:lvl1pPr>
              <a:defRPr>
                <a:solidFill>
                  <a:schemeClr val="tx1"/>
                </a:solidFill>
              </a:defRPr>
            </a:lvl1pPr>
          </a:lstStyle>
          <a:p>
            <a:r>
              <a:rPr lang="en-US" dirty="0"/>
              <a:t>9-</a:t>
            </a:r>
            <a:fld id="{17707F45-43BA-4B69-8A2E-96B3DCF91EF1}" type="slidenum">
              <a:rPr lang="en-US" smtClean="0"/>
              <a:pPr/>
              <a:t>‹#›</a:t>
            </a:fld>
            <a:endParaRPr lang="en-US" dirty="0"/>
          </a:p>
        </p:txBody>
      </p:sp>
      <p:sp>
        <p:nvSpPr>
          <p:cNvPr id="7" name="Rectangle 6"/>
          <p:cNvSpPr/>
          <p:nvPr userDrawn="1"/>
        </p:nvSpPr>
        <p:spPr>
          <a:xfrm>
            <a:off x="10679543" y="566243"/>
            <a:ext cx="535724"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6">
                    <a:lumMod val="75000"/>
                  </a:schemeClr>
                </a:solidFill>
                <a:effectLst>
                  <a:outerShdw blurRad="12700" dist="38100" dir="2700000" algn="tl" rotWithShape="0">
                    <a:schemeClr val="bg1">
                      <a:lumMod val="50000"/>
                    </a:schemeClr>
                  </a:outerShdw>
                </a:effectLst>
              </a:rPr>
              <a:t>9</a:t>
            </a:r>
          </a:p>
        </p:txBody>
      </p:sp>
    </p:spTree>
    <p:extLst>
      <p:ext uri="{BB962C8B-B14F-4D97-AF65-F5344CB8AC3E}">
        <p14:creationId xmlns:p14="http://schemas.microsoft.com/office/powerpoint/2010/main" val="324533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6"/>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71"/>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7" name="Footer Placeholder 4"/>
          <p:cNvSpPr>
            <a:spLocks noGrp="1"/>
          </p:cNvSpPr>
          <p:nvPr>
            <p:ph type="ftr" sz="quarter" idx="11"/>
          </p:nvPr>
        </p:nvSpPr>
        <p:spPr>
          <a:xfrm>
            <a:off x="4038600" y="6311908"/>
            <a:ext cx="4114800" cy="365125"/>
          </a:xfrm>
          <a:prstGeom prst="rect">
            <a:avLst/>
          </a:prstGeom>
        </p:spPr>
        <p:txBody>
          <a:bodyPr/>
          <a:lstStyle>
            <a:lvl1pPr>
              <a:defRPr>
                <a:solidFill>
                  <a:schemeClr val="tx1"/>
                </a:solidFill>
              </a:defRPr>
            </a:lvl1pPr>
          </a:lstStyle>
          <a:p>
            <a:r>
              <a:rPr lang="en-US" dirty="0"/>
              <a:t>Copyright © 2016 Pearson Education, Inc.  </a:t>
            </a:r>
          </a:p>
        </p:txBody>
      </p:sp>
    </p:spTree>
    <p:extLst>
      <p:ext uri="{BB962C8B-B14F-4D97-AF65-F5344CB8AC3E}">
        <p14:creationId xmlns:p14="http://schemas.microsoft.com/office/powerpoint/2010/main" val="92555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17707F45-43BA-4B69-8A2E-96B3DCF91EF1}" type="slidenum">
              <a:rPr lang="en-US" smtClean="0"/>
              <a:t>‹#›</a:t>
            </a:fld>
            <a:endParaRPr lang="en-US" dirty="0"/>
          </a:p>
        </p:txBody>
      </p:sp>
      <p:sp>
        <p:nvSpPr>
          <p:cNvPr id="8" name="Title 1"/>
          <p:cNvSpPr txBox="1">
            <a:spLocks/>
          </p:cNvSpPr>
          <p:nvPr userDrawn="1"/>
        </p:nvSpPr>
        <p:spPr>
          <a:xfrm>
            <a:off x="838200" y="365128"/>
            <a:ext cx="10515600" cy="1325563"/>
          </a:xfrm>
          <a:prstGeom prst="rect">
            <a:avLst/>
          </a:prstGeom>
          <a:ln w="19050">
            <a:solidFill>
              <a:schemeClr val="accent6">
                <a:lumMod val="75000"/>
              </a:schemeClr>
            </a:solidFill>
          </a:ln>
        </p:spPr>
        <p:txBody>
          <a:bodyPr vert="horz" lIns="91440" tIns="45720" rIns="91440" bIns="45720" rtlCol="0" anchor="ctr">
            <a:normAutofit/>
          </a:bodyPr>
          <a:lstStyle>
            <a:lvl1pPr algn="ctr" defTabSz="914354" rtl="0" eaLnBrk="1" latinLnBrk="0" hangingPunct="1">
              <a:lnSpc>
                <a:spcPct val="90000"/>
              </a:lnSpc>
              <a:spcBef>
                <a:spcPct val="0"/>
              </a:spcBef>
              <a:buNone/>
              <a:defRPr sz="4400" b="1" kern="1200">
                <a:solidFill>
                  <a:schemeClr val="tx1"/>
                </a:solidFill>
                <a:latin typeface="+mn-lt"/>
                <a:ea typeface="+mj-ea"/>
                <a:cs typeface="+mj-cs"/>
              </a:defRPr>
            </a:lvl1pPr>
          </a:lstStyle>
          <a:p>
            <a:r>
              <a:rPr lang="en-US" dirty="0"/>
              <a:t>Click to edit Master title style</a:t>
            </a:r>
          </a:p>
        </p:txBody>
      </p:sp>
      <p:sp>
        <p:nvSpPr>
          <p:cNvPr id="9" name="Footer Placeholder 4"/>
          <p:cNvSpPr>
            <a:spLocks noGrp="1"/>
          </p:cNvSpPr>
          <p:nvPr>
            <p:ph type="ftr" sz="quarter" idx="11"/>
          </p:nvPr>
        </p:nvSpPr>
        <p:spPr>
          <a:xfrm>
            <a:off x="4038600" y="6311896"/>
            <a:ext cx="4114800" cy="365125"/>
          </a:xfrm>
          <a:prstGeom prst="rect">
            <a:avLst/>
          </a:prstGeom>
        </p:spPr>
        <p:txBody>
          <a:bodyPr/>
          <a:lstStyle>
            <a:lvl1pPr>
              <a:defRPr>
                <a:solidFill>
                  <a:schemeClr val="tx1"/>
                </a:solidFill>
              </a:defRPr>
            </a:lvl1pPr>
          </a:lstStyle>
          <a:p>
            <a:r>
              <a:rPr lang="en-US" dirty="0"/>
              <a:t>Copyright © 2016 Pearson Education, Inc.  </a:t>
            </a:r>
          </a:p>
        </p:txBody>
      </p:sp>
      <p:sp>
        <p:nvSpPr>
          <p:cNvPr id="10" name="Rectangle 9"/>
          <p:cNvSpPr/>
          <p:nvPr userDrawn="1"/>
        </p:nvSpPr>
        <p:spPr>
          <a:xfrm>
            <a:off x="10679543" y="566243"/>
            <a:ext cx="535724"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6">
                    <a:lumMod val="75000"/>
                  </a:schemeClr>
                </a:solidFill>
                <a:effectLst>
                  <a:outerShdw blurRad="12700" dist="38100" dir="2700000" algn="tl" rotWithShape="0">
                    <a:schemeClr val="bg1">
                      <a:lumMod val="50000"/>
                    </a:schemeClr>
                  </a:outerShdw>
                </a:effectLst>
              </a:rPr>
              <a:t>9</a:t>
            </a:r>
          </a:p>
        </p:txBody>
      </p:sp>
    </p:spTree>
    <p:extLst>
      <p:ext uri="{BB962C8B-B14F-4D97-AF65-F5344CB8AC3E}">
        <p14:creationId xmlns:p14="http://schemas.microsoft.com/office/powerpoint/2010/main" val="867590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a:ln w="19050">
            <a:solidFill>
              <a:schemeClr val="accent6">
                <a:lumMod val="75000"/>
              </a:schemeClr>
            </a:solidFill>
          </a:ln>
        </p:spPr>
        <p:txBody>
          <a:bodyPr/>
          <a:lstStyle>
            <a:lvl1pPr algn="ctr">
              <a:defRPr/>
            </a:lvl1pPr>
          </a:lstStyle>
          <a:p>
            <a:r>
              <a:rPr lang="en-US" dirty="0"/>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p:cNvSpPr>
            <a:spLocks noGrp="1"/>
          </p:cNvSpPr>
          <p:nvPr>
            <p:ph type="sldNum" sz="quarter" idx="12"/>
          </p:nvPr>
        </p:nvSpPr>
        <p:spPr>
          <a:xfrm>
            <a:off x="8612188" y="6337307"/>
            <a:ext cx="2743200" cy="365125"/>
          </a:xfrm>
        </p:spPr>
        <p:txBody>
          <a:bodyPr/>
          <a:lstStyle>
            <a:lvl1pPr>
              <a:defRPr>
                <a:solidFill>
                  <a:schemeClr val="tx1"/>
                </a:solidFill>
              </a:defRPr>
            </a:lvl1pPr>
          </a:lstStyle>
          <a:p>
            <a:r>
              <a:rPr lang="en-US" dirty="0"/>
              <a:t>9-</a:t>
            </a:r>
            <a:fld id="{17707F45-43BA-4B69-8A2E-96B3DCF91EF1}" type="slidenum">
              <a:rPr lang="en-US" smtClean="0"/>
              <a:pPr/>
              <a:t>‹#›</a:t>
            </a:fld>
            <a:endParaRPr lang="en-US" dirty="0"/>
          </a:p>
        </p:txBody>
      </p:sp>
      <p:sp>
        <p:nvSpPr>
          <p:cNvPr id="14" name="Footer Placeholder 4"/>
          <p:cNvSpPr>
            <a:spLocks noGrp="1"/>
          </p:cNvSpPr>
          <p:nvPr>
            <p:ph type="ftr" sz="quarter" idx="11"/>
          </p:nvPr>
        </p:nvSpPr>
        <p:spPr>
          <a:xfrm>
            <a:off x="4038600" y="6311908"/>
            <a:ext cx="4114800" cy="365125"/>
          </a:xfrm>
          <a:prstGeom prst="rect">
            <a:avLst/>
          </a:prstGeom>
        </p:spPr>
        <p:txBody>
          <a:bodyPr/>
          <a:lstStyle>
            <a:lvl1pPr>
              <a:defRPr>
                <a:solidFill>
                  <a:schemeClr val="tx1"/>
                </a:solidFill>
              </a:defRPr>
            </a:lvl1pPr>
          </a:lstStyle>
          <a:p>
            <a:r>
              <a:rPr lang="en-US" dirty="0"/>
              <a:t>Copyright © 2016 Pearson Education, Inc.  </a:t>
            </a:r>
          </a:p>
        </p:txBody>
      </p:sp>
      <p:sp>
        <p:nvSpPr>
          <p:cNvPr id="15" name="Rectangle 14"/>
          <p:cNvSpPr/>
          <p:nvPr userDrawn="1"/>
        </p:nvSpPr>
        <p:spPr>
          <a:xfrm>
            <a:off x="10679543" y="566243"/>
            <a:ext cx="535724"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6">
                    <a:lumMod val="75000"/>
                  </a:schemeClr>
                </a:solidFill>
                <a:effectLst>
                  <a:outerShdw blurRad="12700" dist="38100" dir="2700000" algn="tl" rotWithShape="0">
                    <a:schemeClr val="bg1">
                      <a:lumMod val="50000"/>
                    </a:schemeClr>
                  </a:outerShdw>
                </a:effectLst>
              </a:rPr>
              <a:t>9</a:t>
            </a:r>
          </a:p>
        </p:txBody>
      </p:sp>
    </p:spTree>
    <p:extLst>
      <p:ext uri="{BB962C8B-B14F-4D97-AF65-F5344CB8AC3E}">
        <p14:creationId xmlns:p14="http://schemas.microsoft.com/office/powerpoint/2010/main" val="2179632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Title 9"/>
          <p:cNvSpPr>
            <a:spLocks noGrp="1"/>
          </p:cNvSpPr>
          <p:nvPr>
            <p:ph type="title"/>
          </p:nvPr>
        </p:nvSpPr>
        <p:spPr>
          <a:ln w="19050">
            <a:solidFill>
              <a:schemeClr val="accent6">
                <a:lumMod val="75000"/>
              </a:schemeClr>
            </a:solidFill>
          </a:ln>
        </p:spPr>
        <p:txBody>
          <a:bodyPr/>
          <a:lstStyle/>
          <a:p>
            <a:r>
              <a:rPr lang="en-US"/>
              <a:t>Click to edit Master title style</a:t>
            </a:r>
          </a:p>
        </p:txBody>
      </p:sp>
      <p:sp>
        <p:nvSpPr>
          <p:cNvPr id="11" name="Footer Placeholder 4"/>
          <p:cNvSpPr>
            <a:spLocks noGrp="1"/>
          </p:cNvSpPr>
          <p:nvPr>
            <p:ph type="ftr" sz="quarter" idx="11"/>
          </p:nvPr>
        </p:nvSpPr>
        <p:spPr>
          <a:xfrm>
            <a:off x="4038600" y="6311954"/>
            <a:ext cx="4114800" cy="365125"/>
          </a:xfrm>
          <a:prstGeom prst="rect">
            <a:avLst/>
          </a:prstGeom>
        </p:spPr>
        <p:txBody>
          <a:bodyPr/>
          <a:lstStyle>
            <a:lvl1pPr>
              <a:defRPr>
                <a:solidFill>
                  <a:schemeClr val="tx1"/>
                </a:solidFill>
              </a:defRPr>
            </a:lvl1pPr>
          </a:lstStyle>
          <a:p>
            <a:r>
              <a:rPr lang="en-US" dirty="0"/>
              <a:t>Copyright © 2016 Pearson Education, Inc.  </a:t>
            </a:r>
          </a:p>
        </p:txBody>
      </p:sp>
      <p:sp>
        <p:nvSpPr>
          <p:cNvPr id="12" name="Slide Number Placeholder 5"/>
          <p:cNvSpPr>
            <a:spLocks noGrp="1"/>
          </p:cNvSpPr>
          <p:nvPr>
            <p:ph type="sldNum" sz="quarter" idx="12"/>
          </p:nvPr>
        </p:nvSpPr>
        <p:spPr>
          <a:xfrm>
            <a:off x="8610600" y="6324627"/>
            <a:ext cx="2743200" cy="365125"/>
          </a:xfrm>
        </p:spPr>
        <p:txBody>
          <a:bodyPr/>
          <a:lstStyle>
            <a:lvl1pPr>
              <a:defRPr>
                <a:solidFill>
                  <a:schemeClr val="tx1"/>
                </a:solidFill>
              </a:defRPr>
            </a:lvl1pPr>
          </a:lstStyle>
          <a:p>
            <a:r>
              <a:rPr lang="en-US" dirty="0"/>
              <a:t>9-</a:t>
            </a:r>
            <a:fld id="{17707F45-43BA-4B69-8A2E-96B3DCF91EF1}" type="slidenum">
              <a:rPr lang="en-US" smtClean="0"/>
              <a:pPr/>
              <a:t>‹#›</a:t>
            </a:fld>
            <a:endParaRPr lang="en-US" dirty="0"/>
          </a:p>
        </p:txBody>
      </p:sp>
      <p:sp>
        <p:nvSpPr>
          <p:cNvPr id="13" name="Rectangle 12"/>
          <p:cNvSpPr/>
          <p:nvPr userDrawn="1"/>
        </p:nvSpPr>
        <p:spPr>
          <a:xfrm>
            <a:off x="10679543" y="566243"/>
            <a:ext cx="535724"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6">
                    <a:lumMod val="75000"/>
                  </a:schemeClr>
                </a:solidFill>
                <a:effectLst>
                  <a:outerShdw blurRad="12700" dist="38100" dir="2700000" algn="tl" rotWithShape="0">
                    <a:schemeClr val="bg1">
                      <a:lumMod val="50000"/>
                    </a:schemeClr>
                  </a:outerShdw>
                </a:effectLst>
              </a:rPr>
              <a:t>9</a:t>
            </a:r>
          </a:p>
        </p:txBody>
      </p:sp>
    </p:spTree>
    <p:extLst>
      <p:ext uri="{BB962C8B-B14F-4D97-AF65-F5344CB8AC3E}">
        <p14:creationId xmlns:p14="http://schemas.microsoft.com/office/powerpoint/2010/main" val="1434263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4" name="Slide Number Placeholder 3"/>
          <p:cNvSpPr>
            <a:spLocks noGrp="1"/>
          </p:cNvSpPr>
          <p:nvPr>
            <p:ph type="sldNum" sz="quarter" idx="12"/>
          </p:nvPr>
        </p:nvSpPr>
        <p:spPr>
          <a:xfrm>
            <a:off x="8610600" y="6311953"/>
            <a:ext cx="2743200" cy="365125"/>
          </a:xfrm>
        </p:spPr>
        <p:txBody>
          <a:bodyPr/>
          <a:lstStyle>
            <a:lvl1pPr>
              <a:defRPr>
                <a:solidFill>
                  <a:schemeClr val="tx1"/>
                </a:solidFill>
              </a:defRPr>
            </a:lvl1pPr>
          </a:lstStyle>
          <a:p>
            <a:r>
              <a:rPr lang="en-US" dirty="0"/>
              <a:t>9-</a:t>
            </a:r>
            <a:fld id="{17707F45-43BA-4B69-8A2E-96B3DCF91EF1}" type="slidenum">
              <a:rPr lang="en-US" smtClean="0"/>
              <a:pPr/>
              <a:t>‹#›</a:t>
            </a:fld>
            <a:endParaRPr lang="en-US" dirty="0"/>
          </a:p>
        </p:txBody>
      </p:sp>
      <p:sp>
        <p:nvSpPr>
          <p:cNvPr id="7" name="Footer Placeholder 4"/>
          <p:cNvSpPr>
            <a:spLocks noGrp="1"/>
          </p:cNvSpPr>
          <p:nvPr>
            <p:ph type="ftr" sz="quarter" idx="11"/>
          </p:nvPr>
        </p:nvSpPr>
        <p:spPr>
          <a:xfrm>
            <a:off x="4038600" y="6311954"/>
            <a:ext cx="4114800" cy="365125"/>
          </a:xfrm>
          <a:prstGeom prst="rect">
            <a:avLst/>
          </a:prstGeom>
        </p:spPr>
        <p:txBody>
          <a:bodyPr/>
          <a:lstStyle>
            <a:lvl1pPr>
              <a:defRPr>
                <a:solidFill>
                  <a:schemeClr val="tx1"/>
                </a:solidFill>
              </a:defRPr>
            </a:lvl1pPr>
          </a:lstStyle>
          <a:p>
            <a:r>
              <a:rPr lang="en-US" dirty="0"/>
              <a:t>Copyright © 2016 Pearson Education, Inc.  </a:t>
            </a:r>
          </a:p>
        </p:txBody>
      </p:sp>
    </p:spTree>
    <p:extLst>
      <p:ext uri="{BB962C8B-B14F-4D97-AF65-F5344CB8AC3E}">
        <p14:creationId xmlns:p14="http://schemas.microsoft.com/office/powerpoint/2010/main" val="154802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3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r>
              <a:rPr lang="en-US" dirty="0"/>
              <a:t>9-</a:t>
            </a:r>
            <a:fld id="{17707F45-43BA-4B69-8A2E-96B3DCF91EF1}" type="slidenum">
              <a:rPr lang="en-US" smtClean="0"/>
              <a:pPr/>
              <a:t>‹#›</a:t>
            </a:fld>
            <a:endParaRPr lang="en-US" dirty="0"/>
          </a:p>
        </p:txBody>
      </p:sp>
      <p:sp>
        <p:nvSpPr>
          <p:cNvPr id="8" name="Footer Placeholder 4"/>
          <p:cNvSpPr>
            <a:spLocks noGrp="1"/>
          </p:cNvSpPr>
          <p:nvPr>
            <p:ph type="ftr" sz="quarter" idx="11"/>
          </p:nvPr>
        </p:nvSpPr>
        <p:spPr>
          <a:xfrm>
            <a:off x="4038600" y="6311908"/>
            <a:ext cx="4114800" cy="365125"/>
          </a:xfrm>
          <a:prstGeom prst="rect">
            <a:avLst/>
          </a:prstGeom>
        </p:spPr>
        <p:txBody>
          <a:bodyPr/>
          <a:lstStyle>
            <a:lvl1pPr>
              <a:defRPr>
                <a:solidFill>
                  <a:schemeClr val="tx1"/>
                </a:solidFill>
              </a:defRPr>
            </a:lvl1pPr>
          </a:lstStyle>
          <a:p>
            <a:r>
              <a:rPr lang="en-US" dirty="0"/>
              <a:t>Copyright © 2016 Pearson Education, Inc.  </a:t>
            </a:r>
          </a:p>
        </p:txBody>
      </p:sp>
    </p:spTree>
    <p:extLst>
      <p:ext uri="{BB962C8B-B14F-4D97-AF65-F5344CB8AC3E}">
        <p14:creationId xmlns:p14="http://schemas.microsoft.com/office/powerpoint/2010/main" val="152738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33"/>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7" name="Slide Number Placeholder 6"/>
          <p:cNvSpPr>
            <a:spLocks noGrp="1"/>
          </p:cNvSpPr>
          <p:nvPr>
            <p:ph type="sldNum" sz="quarter" idx="12"/>
          </p:nvPr>
        </p:nvSpPr>
        <p:spPr/>
        <p:txBody>
          <a:bodyPr/>
          <a:lstStyle/>
          <a:p>
            <a:fld id="{17707F45-43BA-4B69-8A2E-96B3DCF91EF1}" type="slidenum">
              <a:rPr lang="en-US" smtClean="0"/>
              <a:t>‹#›</a:t>
            </a:fld>
            <a:endParaRPr lang="en-US" dirty="0"/>
          </a:p>
        </p:txBody>
      </p:sp>
      <p:sp>
        <p:nvSpPr>
          <p:cNvPr id="8" name="Footer Placeholder 4"/>
          <p:cNvSpPr>
            <a:spLocks noGrp="1"/>
          </p:cNvSpPr>
          <p:nvPr>
            <p:ph type="ftr" sz="quarter" idx="11"/>
          </p:nvPr>
        </p:nvSpPr>
        <p:spPr>
          <a:xfrm>
            <a:off x="4038600" y="6311908"/>
            <a:ext cx="4114800" cy="365125"/>
          </a:xfrm>
          <a:prstGeom prst="rect">
            <a:avLst/>
          </a:prstGeom>
        </p:spPr>
        <p:txBody>
          <a:bodyPr/>
          <a:lstStyle>
            <a:lvl1pPr>
              <a:defRPr>
                <a:solidFill>
                  <a:schemeClr val="tx1"/>
                </a:solidFill>
              </a:defRPr>
            </a:lvl1pPr>
          </a:lstStyle>
          <a:p>
            <a:r>
              <a:rPr lang="en-US" dirty="0"/>
              <a:t>Copyright © 2016 Pearson Education, Inc.  </a:t>
            </a:r>
          </a:p>
        </p:txBody>
      </p:sp>
    </p:spTree>
    <p:extLst>
      <p:ext uri="{BB962C8B-B14F-4D97-AF65-F5344CB8AC3E}">
        <p14:creationId xmlns:p14="http://schemas.microsoft.com/office/powerpoint/2010/main" val="2355297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17707F45-43BA-4B69-8A2E-96B3DCF91EF1}" type="slidenum">
              <a:rPr lang="en-US" smtClean="0"/>
              <a:t>‹#›</a:t>
            </a:fld>
            <a:endParaRPr lang="en-US" dirty="0"/>
          </a:p>
        </p:txBody>
      </p:sp>
      <p:sp>
        <p:nvSpPr>
          <p:cNvPr id="7" name="Footer Placeholder 4"/>
          <p:cNvSpPr>
            <a:spLocks noGrp="1"/>
          </p:cNvSpPr>
          <p:nvPr>
            <p:ph type="ftr" sz="quarter" idx="11"/>
          </p:nvPr>
        </p:nvSpPr>
        <p:spPr>
          <a:xfrm>
            <a:off x="4038600" y="6311908"/>
            <a:ext cx="4114800" cy="365125"/>
          </a:xfrm>
          <a:prstGeom prst="rect">
            <a:avLst/>
          </a:prstGeom>
        </p:spPr>
        <p:txBody>
          <a:bodyPr/>
          <a:lstStyle>
            <a:lvl1pPr>
              <a:defRPr>
                <a:solidFill>
                  <a:schemeClr val="tx1"/>
                </a:solidFill>
              </a:defRPr>
            </a:lvl1pPr>
          </a:lstStyle>
          <a:p>
            <a:r>
              <a:rPr lang="en-US" dirty="0"/>
              <a:t>Copyright © 2016 Pearson Education, Inc.  </a:t>
            </a:r>
          </a:p>
        </p:txBody>
      </p:sp>
    </p:spTree>
    <p:extLst>
      <p:ext uri="{BB962C8B-B14F-4D97-AF65-F5344CB8AC3E}">
        <p14:creationId xmlns:p14="http://schemas.microsoft.com/office/powerpoint/2010/main" val="4246269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17707F45-43BA-4B69-8A2E-96B3DCF91EF1}" type="slidenum">
              <a:rPr lang="en-US" smtClean="0"/>
              <a:t>‹#›</a:t>
            </a:fld>
            <a:endParaRPr lang="en-US" dirty="0"/>
          </a:p>
        </p:txBody>
      </p:sp>
      <p:sp>
        <p:nvSpPr>
          <p:cNvPr id="7" name="Footer Placeholder 4"/>
          <p:cNvSpPr>
            <a:spLocks noGrp="1"/>
          </p:cNvSpPr>
          <p:nvPr>
            <p:ph type="ftr" sz="quarter" idx="11"/>
          </p:nvPr>
        </p:nvSpPr>
        <p:spPr>
          <a:xfrm>
            <a:off x="4038600" y="6311908"/>
            <a:ext cx="4114800" cy="365125"/>
          </a:xfrm>
          <a:prstGeom prst="rect">
            <a:avLst/>
          </a:prstGeom>
        </p:spPr>
        <p:txBody>
          <a:bodyPr/>
          <a:lstStyle>
            <a:lvl1pPr>
              <a:defRPr>
                <a:solidFill>
                  <a:schemeClr val="tx1"/>
                </a:solidFill>
              </a:defRPr>
            </a:lvl1pPr>
          </a:lstStyle>
          <a:p>
            <a:r>
              <a:rPr lang="en-US" dirty="0"/>
              <a:t>Copyright © 2016 Pearson Education, Inc.  </a:t>
            </a:r>
          </a:p>
        </p:txBody>
      </p:sp>
    </p:spTree>
    <p:extLst>
      <p:ext uri="{BB962C8B-B14F-4D97-AF65-F5344CB8AC3E}">
        <p14:creationId xmlns:p14="http://schemas.microsoft.com/office/powerpoint/2010/main" val="2507019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609600" y="215372"/>
            <a:ext cx="109728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609600" y="816430"/>
            <a:ext cx="109728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6705600" y="1447801"/>
            <a:ext cx="48768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6705600" y="3200401"/>
            <a:ext cx="48768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125292" y="6165338"/>
            <a:ext cx="1146048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2/19/2020</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Shape 15" descr="Pearson Logo"/>
          <p:cNvPicPr preferRelativeResize="0"/>
          <p:nvPr userDrawn="1"/>
        </p:nvPicPr>
        <p:blipFill rotWithShape="1">
          <a:blip r:embed="rId2" cstate="print">
            <a:alphaModFix/>
          </a:blip>
          <a:srcRect/>
          <a:stretch/>
        </p:blipFill>
        <p:spPr>
          <a:xfrm>
            <a:off x="591963" y="6429709"/>
            <a:ext cx="1223999" cy="279914"/>
          </a:xfrm>
          <a:prstGeom prst="rect">
            <a:avLst/>
          </a:prstGeom>
          <a:noFill/>
          <a:ln>
            <a:noFill/>
          </a:ln>
        </p:spPr>
      </p:pic>
      <p:sp>
        <p:nvSpPr>
          <p:cNvPr id="14" name="Text Placeholder 13"/>
          <p:cNvSpPr>
            <a:spLocks noGrp="1"/>
          </p:cNvSpPr>
          <p:nvPr>
            <p:ph type="body" sz="quarter" idx="16"/>
          </p:nvPr>
        </p:nvSpPr>
        <p:spPr>
          <a:xfrm>
            <a:off x="3596640" y="6428232"/>
            <a:ext cx="8229600" cy="274320"/>
          </a:xfrm>
        </p:spPr>
        <p:txBody>
          <a:bodyPr lIns="91440" tIns="45720" rIns="91440" bIns="45720"/>
          <a:lstStyle>
            <a:lvl1pPr marL="0" marR="0" indent="0" algn="ctr" defTabSz="914400" rtl="0" eaLnBrk="1" fontAlgn="auto" latinLnBrk="0" hangingPunct="1">
              <a:lnSpc>
                <a:spcPct val="100000"/>
              </a:lnSpc>
              <a:spcBef>
                <a:spcPts val="0"/>
              </a:spcBef>
              <a:spcAft>
                <a:spcPts val="0"/>
              </a:spcAft>
              <a:buClrTx/>
              <a:buSzTx/>
              <a:buFontTx/>
              <a:buNone/>
              <a:tabLst/>
              <a:defRPr lang="en-US" altLang="en-US" sz="1200" b="0" kern="1200">
                <a:solidFill>
                  <a:schemeClr val="tx1"/>
                </a:solidFill>
                <a:latin typeface="Verdana"/>
                <a:ea typeface="Verdana" panose="020B0604030504040204" pitchFamily="34" charset="0"/>
                <a:cs typeface="Verdana" panose="020B0604030504040204" pitchFamily="34" charset="0"/>
              </a:defRPr>
            </a:lvl1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en-US" sz="1200" b="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97609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10" name="Rectangle 9"/>
          <p:cNvSpPr/>
          <p:nvPr/>
        </p:nvSpPr>
        <p:spPr bwMode="white">
          <a:xfrm>
            <a:off x="0" y="0"/>
            <a:ext cx="12192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1"/>
          <p:cNvSpPr>
            <a:spLocks noGrp="1"/>
          </p:cNvSpPr>
          <p:nvPr>
            <p:ph type="ctrTitle"/>
          </p:nvPr>
        </p:nvSpPr>
        <p:spPr>
          <a:xfrm>
            <a:off x="914400" y="762001"/>
            <a:ext cx="103632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899583" y="3962400"/>
            <a:ext cx="10392835" cy="1752600"/>
          </a:xfrm>
        </p:spPr>
        <p:txBody>
          <a:bodyPr>
            <a:no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125292" y="6172201"/>
            <a:ext cx="11460480" cy="235463"/>
          </a:xfrm>
        </p:spPr>
        <p:txBody>
          <a:bodyPr/>
          <a:lstStyle/>
          <a:p>
            <a:endParaRPr lang="en-US" dirty="0">
              <a:solidFill>
                <a:prstClr val="black"/>
              </a:solidFill>
            </a:endParaRPr>
          </a:p>
        </p:txBody>
      </p:sp>
      <p:sp>
        <p:nvSpPr>
          <p:cNvPr id="4" name="Date Placeholder 3"/>
          <p:cNvSpPr>
            <a:spLocks noGrp="1"/>
          </p:cNvSpPr>
          <p:nvPr>
            <p:ph type="dt" sz="half" idx="10"/>
          </p:nvPr>
        </p:nvSpPr>
        <p:spPr/>
        <p:txBody>
          <a:bodyPr/>
          <a:lstStyle/>
          <a:p>
            <a:fld id="{A9DF6EFB-3F44-496C-A842-1E0B3D3B975A}" type="datetimeFigureOut">
              <a:rPr lang="en-US" smtClean="0">
                <a:solidFill>
                  <a:prstClr val="white"/>
                </a:solidFill>
              </a:rPr>
              <a:pPr/>
              <a:t>2/19/2020</a:t>
            </a:fld>
            <a:endParaRPr lang="en-US" dirty="0">
              <a:solidFill>
                <a:prstClr val="white"/>
              </a:solidFill>
            </a:endParaRPr>
          </a:p>
        </p:txBody>
      </p:sp>
      <p:sp>
        <p:nvSpPr>
          <p:cNvPr id="6" name="Slide Number Placeholder 5"/>
          <p:cNvSpPr>
            <a:spLocks noGrp="1"/>
          </p:cNvSpPr>
          <p:nvPr>
            <p:ph type="sldNum" sz="quarter" idx="12"/>
          </p:nvPr>
        </p:nvSpPr>
        <p:spPr/>
        <p:txBody>
          <a:bodyPr/>
          <a:lstStyle/>
          <a:p>
            <a:fld id="{200B2350-5261-4F5C-9DF5-EF0D264FC8D2}" type="slidenum">
              <a:rPr lang="en-US" smtClean="0">
                <a:solidFill>
                  <a:prstClr val="white"/>
                </a:solidFill>
              </a:rPr>
              <a:pPr/>
              <a:t>‹#›</a:t>
            </a:fld>
            <a:endParaRPr lang="en-US" dirty="0">
              <a:solidFill>
                <a:prstClr val="white"/>
              </a:solidFill>
            </a:endParaRPr>
          </a:p>
        </p:txBody>
      </p:sp>
      <p:pic>
        <p:nvPicPr>
          <p:cNvPr id="11" name="Shape 15" descr="Pearson Logo"/>
          <p:cNvPicPr preferRelativeResize="0"/>
          <p:nvPr userDrawn="1"/>
        </p:nvPicPr>
        <p:blipFill rotWithShape="1">
          <a:blip r:embed="rId2" cstate="print">
            <a:alphaModFix/>
          </a:blip>
          <a:srcRect/>
          <a:stretch/>
        </p:blipFill>
        <p:spPr>
          <a:xfrm>
            <a:off x="591963" y="6429709"/>
            <a:ext cx="1223999" cy="279914"/>
          </a:xfrm>
          <a:prstGeom prst="rect">
            <a:avLst/>
          </a:prstGeom>
          <a:noFill/>
          <a:ln>
            <a:noFill/>
          </a:ln>
        </p:spPr>
      </p:pic>
      <p:sp>
        <p:nvSpPr>
          <p:cNvPr id="15" name="TextBox 14"/>
          <p:cNvSpPr txBox="1"/>
          <p:nvPr userDrawn="1"/>
        </p:nvSpPr>
        <p:spPr>
          <a:xfrm>
            <a:off x="3594100" y="6429975"/>
            <a:ext cx="8229600" cy="276999"/>
          </a:xfrm>
          <a:prstGeom prst="rect">
            <a:avLst/>
          </a:prstGeom>
          <a:noFill/>
        </p:spPr>
        <p:txBody>
          <a:bodyPr wrap="square" rtlCol="0">
            <a:spAutoFit/>
          </a:bodyPr>
          <a:lstStyle/>
          <a:p>
            <a:pPr algn="ctr">
              <a:defRPr/>
            </a:pPr>
            <a:r>
              <a:rPr lang="en-US" altLang="en-US" sz="1200" dirty="0">
                <a:solidFill>
                  <a:prstClr val="black"/>
                </a:solidFill>
                <a:latin typeface="Verdana"/>
                <a:ea typeface="Verdana" panose="020B0604030504040204" pitchFamily="34" charset="0"/>
                <a:cs typeface="Verdana" panose="020B0604030504040204" pitchFamily="34" charset="0"/>
              </a:rPr>
              <a:t>Copyright © 2019, 2016, 2014 Pearson Education, Inc. All Rights Reserved.</a:t>
            </a:r>
          </a:p>
        </p:txBody>
      </p:sp>
    </p:spTree>
    <p:extLst>
      <p:ext uri="{BB962C8B-B14F-4D97-AF65-F5344CB8AC3E}">
        <p14:creationId xmlns:p14="http://schemas.microsoft.com/office/powerpoint/2010/main" val="2545884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0000">
              <a:schemeClr val="bg1"/>
            </a:gs>
            <a:gs pos="57000">
              <a:schemeClr val="accent4">
                <a:lumMod val="0"/>
                <a:lumOff val="100000"/>
              </a:schemeClr>
            </a:gs>
            <a:gs pos="95000">
              <a:schemeClr val="bg1"/>
            </a:gs>
            <a:gs pos="8000">
              <a:schemeClr val="bg1"/>
            </a:gs>
            <a:gs pos="67000">
              <a:schemeClr val="bg1"/>
            </a:gs>
            <a:gs pos="60000">
              <a:schemeClr val="bg1"/>
            </a:gs>
            <a:gs pos="56000">
              <a:schemeClr val="bg1"/>
            </a:gs>
            <a:gs pos="46000">
              <a:schemeClr val="bg1"/>
            </a:gs>
            <a:gs pos="61000">
              <a:schemeClr val="bg1"/>
            </a:gs>
            <a:gs pos="97000">
              <a:schemeClr val="accent4">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707F45-43BA-4B69-8A2E-96B3DCF91EF1}" type="slidenum">
              <a:rPr lang="en-US" smtClean="0"/>
              <a:t>‹#›</a:t>
            </a:fld>
            <a:endParaRPr lang="en-US" dirty="0"/>
          </a:p>
        </p:txBody>
      </p:sp>
      <p:sp>
        <p:nvSpPr>
          <p:cNvPr id="8" name="Footer Placeholder 4"/>
          <p:cNvSpPr>
            <a:spLocks noGrp="1"/>
          </p:cNvSpPr>
          <p:nvPr>
            <p:ph type="ftr" sz="quarter" idx="3"/>
          </p:nvPr>
        </p:nvSpPr>
        <p:spPr>
          <a:xfrm>
            <a:off x="4038600" y="6311908"/>
            <a:ext cx="4114800" cy="365125"/>
          </a:xfrm>
          <a:prstGeom prst="rect">
            <a:avLst/>
          </a:prstGeom>
        </p:spPr>
        <p:txBody>
          <a:bodyPr/>
          <a:lstStyle>
            <a:lvl1pPr algn="ctr">
              <a:defRPr sz="1200">
                <a:solidFill>
                  <a:schemeClr val="tx1"/>
                </a:solidFill>
              </a:defRPr>
            </a:lvl1pPr>
          </a:lstStyle>
          <a:p>
            <a:r>
              <a:rPr lang="en-US" dirty="0"/>
              <a:t>Copyright © 2016 Pearson Education, Inc.  </a:t>
            </a:r>
          </a:p>
        </p:txBody>
      </p:sp>
    </p:spTree>
    <p:extLst>
      <p:ext uri="{BB962C8B-B14F-4D97-AF65-F5344CB8AC3E}">
        <p14:creationId xmlns:p14="http://schemas.microsoft.com/office/powerpoint/2010/main" val="299449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ctr" defTabSz="914354"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4.emf"/><Relationship Id="rId7"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16.emf"/><Relationship Id="rId4" Type="http://schemas.openxmlformats.org/officeDocument/2006/relationships/image" Target="../media/image15.emf"/></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emf"/><Relationship Id="rId7" Type="http://schemas.openxmlformats.org/officeDocument/2006/relationships/image" Target="../media/image32.png"/><Relationship Id="rId2" Type="http://schemas.openxmlformats.org/officeDocument/2006/relationships/image" Target="../media/image28.emf"/><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31.emf"/><Relationship Id="rId4" Type="http://schemas.openxmlformats.org/officeDocument/2006/relationships/image" Target="../media/image30.emf"/></Relationships>
</file>

<file path=ppt/slides/_rels/slide2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28.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15372"/>
            <a:ext cx="8229600" cy="1080028"/>
          </a:xfrm>
        </p:spPr>
        <p:txBody>
          <a:bodyPr>
            <a:normAutofit fontScale="90000"/>
          </a:bodyPr>
          <a:lstStyle/>
          <a:p>
            <a:r>
              <a:rPr lang="en-US" dirty="0"/>
              <a:t>Introduction to Operations and Supply Chain Management</a:t>
            </a:r>
          </a:p>
        </p:txBody>
      </p:sp>
      <p:sp>
        <p:nvSpPr>
          <p:cNvPr id="3" name="Text Placeholder 2"/>
          <p:cNvSpPr>
            <a:spLocks noGrp="1"/>
          </p:cNvSpPr>
          <p:nvPr>
            <p:ph type="body" sz="quarter" idx="13"/>
          </p:nvPr>
        </p:nvSpPr>
        <p:spPr>
          <a:xfrm>
            <a:off x="1981200" y="1344169"/>
            <a:ext cx="8229600" cy="338113"/>
          </a:xfrm>
        </p:spPr>
        <p:txBody>
          <a:bodyPr/>
          <a:lstStyle/>
          <a:p>
            <a:r>
              <a:rPr lang="en-US" dirty="0"/>
              <a:t>Fifth Edition</a:t>
            </a:r>
          </a:p>
        </p:txBody>
      </p:sp>
      <p:sp>
        <p:nvSpPr>
          <p:cNvPr id="4" name="Text Placeholder 4"/>
          <p:cNvSpPr>
            <a:spLocks noGrp="1"/>
          </p:cNvSpPr>
          <p:nvPr>
            <p:ph type="body" sz="quarter" idx="14"/>
          </p:nvPr>
        </p:nvSpPr>
        <p:spPr>
          <a:xfrm>
            <a:off x="6553200" y="2133601"/>
            <a:ext cx="3657600" cy="914399"/>
          </a:xfrm>
        </p:spPr>
        <p:txBody>
          <a:bodyPr/>
          <a:lstStyle/>
          <a:p>
            <a:r>
              <a:rPr lang="en-US" dirty="0"/>
              <a:t>Chapter </a:t>
            </a:r>
            <a:r>
              <a:rPr lang="en-US" dirty="0">
                <a:cs typeface="Times New Roman" pitchFamily="18" charset="0"/>
              </a:rPr>
              <a:t>9</a:t>
            </a:r>
            <a:endParaRPr lang="en-US" dirty="0"/>
          </a:p>
        </p:txBody>
      </p:sp>
      <p:sp>
        <p:nvSpPr>
          <p:cNvPr id="5" name="Text Placeholder 5"/>
          <p:cNvSpPr>
            <a:spLocks noGrp="1"/>
          </p:cNvSpPr>
          <p:nvPr>
            <p:ph type="body" sz="quarter" idx="15"/>
          </p:nvPr>
        </p:nvSpPr>
        <p:spPr/>
        <p:txBody>
          <a:bodyPr/>
          <a:lstStyle/>
          <a:p>
            <a:r>
              <a:rPr lang="en-US" dirty="0"/>
              <a:t>Forecasting</a:t>
            </a:r>
            <a:endParaRPr lang="en-US" dirty="0">
              <a:latin typeface="+mj-lt"/>
            </a:endParaRPr>
          </a:p>
        </p:txBody>
      </p:sp>
      <p:pic>
        <p:nvPicPr>
          <p:cNvPr id="7" name="Picture 3" descr="Front Cover: Introduction to Operations and Supply Chain Management Fifth Edition by Bozarth and Handfield."/>
          <p:cNvPicPr>
            <a:picLocks noChangeAspect="1"/>
          </p:cNvPicPr>
          <p:nvPr/>
        </p:nvPicPr>
        <p:blipFill>
          <a:blip r:embed="rId3" cstate="print"/>
          <a:stretch>
            <a:fillRect/>
          </a:stretch>
        </p:blipFill>
        <p:spPr>
          <a:xfrm>
            <a:off x="1981200" y="1828800"/>
            <a:ext cx="3429000" cy="4388942"/>
          </a:xfrm>
          <a:prstGeom prst="rect">
            <a:avLst/>
          </a:prstGeom>
        </p:spPr>
      </p:pic>
      <p:sp>
        <p:nvSpPr>
          <p:cNvPr id="10" name="Text Placeholder 6"/>
          <p:cNvSpPr>
            <a:spLocks noGrp="1"/>
          </p:cNvSpPr>
          <p:nvPr>
            <p:ph type="body" sz="quarter" idx="16"/>
          </p:nvPr>
        </p:nvSpPr>
        <p:spPr/>
        <p:txBody>
          <a:bodyPr/>
          <a:lstStyle/>
          <a:p>
            <a:r>
              <a:rPr dirty="0"/>
              <a:t>Copyright © 2019, 2016, 2014 Pearson Education, Inc. All Rights Reserved.</a:t>
            </a:r>
            <a:endParaRPr lang="en-US" dirty="0"/>
          </a:p>
        </p:txBody>
      </p:sp>
    </p:spTree>
    <p:extLst>
      <p:ext uri="{BB962C8B-B14F-4D97-AF65-F5344CB8AC3E}">
        <p14:creationId xmlns:p14="http://schemas.microsoft.com/office/powerpoint/2010/main" val="782323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US" dirty="0"/>
              <a:t>Introduction</a:t>
            </a:r>
          </a:p>
        </p:txBody>
      </p:sp>
      <p:sp>
        <p:nvSpPr>
          <p:cNvPr id="20482" name="Content Placeholder 2"/>
          <p:cNvSpPr>
            <a:spLocks noGrp="1"/>
          </p:cNvSpPr>
          <p:nvPr>
            <p:ph idx="1"/>
          </p:nvPr>
        </p:nvSpPr>
        <p:spPr>
          <a:xfrm>
            <a:off x="838200" y="1825624"/>
            <a:ext cx="10515600" cy="4803775"/>
          </a:xfrm>
        </p:spPr>
        <p:txBody>
          <a:bodyPr>
            <a:normAutofit/>
          </a:bodyPr>
          <a:lstStyle/>
          <a:p>
            <a:pPr eaLnBrk="1" hangingPunct="1">
              <a:spcBef>
                <a:spcPct val="50000"/>
              </a:spcBef>
              <a:buFont typeface="Wingdings" pitchFamily="-72" charset="2"/>
              <a:buChar char="§"/>
            </a:pPr>
            <a:r>
              <a:rPr lang="en-US" sz="2400" dirty="0"/>
              <a:t>9.1- Forecast types</a:t>
            </a:r>
          </a:p>
          <a:p>
            <a:pPr eaLnBrk="1" hangingPunct="1">
              <a:spcBef>
                <a:spcPct val="50000"/>
              </a:spcBef>
              <a:buFont typeface="Wingdings" pitchFamily="-72" charset="2"/>
              <a:buChar char="§"/>
            </a:pPr>
            <a:r>
              <a:rPr lang="en-AU" sz="2400" dirty="0"/>
              <a:t>9.2- Laws of Forecasting</a:t>
            </a:r>
          </a:p>
          <a:p>
            <a:pPr eaLnBrk="1" hangingPunct="1">
              <a:spcBef>
                <a:spcPct val="50000"/>
              </a:spcBef>
              <a:buFont typeface="Wingdings" pitchFamily="-72" charset="2"/>
              <a:buChar char="§"/>
            </a:pPr>
            <a:r>
              <a:rPr lang="en-AU" sz="2400" dirty="0"/>
              <a:t>9.3- Selecting a Forecasting method</a:t>
            </a:r>
          </a:p>
          <a:p>
            <a:pPr eaLnBrk="1" hangingPunct="1">
              <a:spcBef>
                <a:spcPct val="50000"/>
              </a:spcBef>
              <a:buFont typeface="Wingdings" pitchFamily="-72" charset="2"/>
              <a:buChar char="§"/>
            </a:pPr>
            <a:r>
              <a:rPr lang="en-AU" sz="2400" dirty="0"/>
              <a:t>9.4- Qualitative Forecasting methods</a:t>
            </a:r>
          </a:p>
          <a:p>
            <a:pPr eaLnBrk="1" hangingPunct="1">
              <a:spcBef>
                <a:spcPct val="50000"/>
              </a:spcBef>
              <a:buFont typeface="Wingdings" pitchFamily="-72" charset="2"/>
              <a:buChar char="§"/>
            </a:pPr>
            <a:r>
              <a:rPr lang="en-AU" sz="2400" dirty="0"/>
              <a:t>9.5- Time Series Forecasting models</a:t>
            </a:r>
          </a:p>
          <a:p>
            <a:pPr eaLnBrk="1" hangingPunct="1">
              <a:spcBef>
                <a:spcPct val="50000"/>
              </a:spcBef>
              <a:buFont typeface="Wingdings" pitchFamily="-72" charset="2"/>
              <a:buChar char="§"/>
            </a:pPr>
            <a:r>
              <a:rPr lang="en-AU" sz="2400" dirty="0"/>
              <a:t>9.6- Casual Forecasting models</a:t>
            </a:r>
            <a:endParaRPr lang="en-US" sz="2400" dirty="0"/>
          </a:p>
          <a:p>
            <a:pPr eaLnBrk="1" hangingPunct="1">
              <a:spcBef>
                <a:spcPct val="50000"/>
              </a:spcBef>
              <a:buFont typeface="Wingdings" pitchFamily="-72" charset="2"/>
              <a:buChar char="§"/>
            </a:pPr>
            <a:endParaRPr lang="en-US" dirty="0"/>
          </a:p>
        </p:txBody>
      </p:sp>
    </p:spTree>
    <p:extLst>
      <p:ext uri="{BB962C8B-B14F-4D97-AF65-F5344CB8AC3E}">
        <p14:creationId xmlns:p14="http://schemas.microsoft.com/office/powerpoint/2010/main" val="1192849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US" dirty="0"/>
              <a:t>Introduction</a:t>
            </a:r>
          </a:p>
        </p:txBody>
      </p:sp>
      <p:sp>
        <p:nvSpPr>
          <p:cNvPr id="20482" name="Content Placeholder 2"/>
          <p:cNvSpPr>
            <a:spLocks noGrp="1"/>
          </p:cNvSpPr>
          <p:nvPr>
            <p:ph idx="1"/>
          </p:nvPr>
        </p:nvSpPr>
        <p:spPr/>
        <p:txBody>
          <a:bodyPr>
            <a:normAutofit/>
          </a:bodyPr>
          <a:lstStyle/>
          <a:p>
            <a:pPr eaLnBrk="1" hangingPunct="1">
              <a:spcBef>
                <a:spcPct val="50000"/>
              </a:spcBef>
              <a:buFont typeface="Wingdings" pitchFamily="-72" charset="2"/>
              <a:buChar char="§"/>
            </a:pPr>
            <a:r>
              <a:rPr lang="en-US" dirty="0"/>
              <a:t>Forecast – </a:t>
            </a:r>
            <a:r>
              <a:rPr lang="en-US" u="sng" dirty="0">
                <a:solidFill>
                  <a:srgbClr val="0070C0"/>
                </a:solidFill>
              </a:rPr>
              <a:t>An estimate of the future level of some variable.</a:t>
            </a:r>
          </a:p>
          <a:p>
            <a:pPr marL="0" indent="0" eaLnBrk="1" hangingPunct="1">
              <a:spcBef>
                <a:spcPct val="50000"/>
              </a:spcBef>
              <a:buNone/>
            </a:pPr>
            <a:endParaRPr lang="en-US" dirty="0"/>
          </a:p>
          <a:p>
            <a:pPr eaLnBrk="1" hangingPunct="1">
              <a:spcBef>
                <a:spcPct val="50000"/>
              </a:spcBef>
              <a:buFont typeface="Wingdings" pitchFamily="-72" charset="2"/>
              <a:buChar char="§"/>
            </a:pPr>
            <a:r>
              <a:rPr lang="en-US" dirty="0"/>
              <a:t>Forecasting is used to determine:</a:t>
            </a:r>
          </a:p>
          <a:p>
            <a:pPr lvl="1">
              <a:spcBef>
                <a:spcPct val="50000"/>
              </a:spcBef>
              <a:buFont typeface="Wingdings" pitchFamily="-72" charset="2"/>
              <a:buChar char="§"/>
            </a:pPr>
            <a:r>
              <a:rPr lang="en-US" dirty="0">
                <a:solidFill>
                  <a:srgbClr val="0070C0"/>
                </a:solidFill>
              </a:rPr>
              <a:t>Long-term</a:t>
            </a:r>
            <a:r>
              <a:rPr lang="en-US" dirty="0"/>
              <a:t> capacity needs</a:t>
            </a:r>
          </a:p>
          <a:p>
            <a:pPr lvl="1">
              <a:spcBef>
                <a:spcPct val="50000"/>
              </a:spcBef>
              <a:buFont typeface="Wingdings" pitchFamily="-72" charset="2"/>
              <a:buChar char="§"/>
            </a:pPr>
            <a:r>
              <a:rPr lang="en-US" dirty="0">
                <a:solidFill>
                  <a:srgbClr val="0070C0"/>
                </a:solidFill>
              </a:rPr>
              <a:t>Yearly</a:t>
            </a:r>
            <a:r>
              <a:rPr lang="en-US" dirty="0"/>
              <a:t> business plans</a:t>
            </a:r>
          </a:p>
          <a:p>
            <a:pPr lvl="1">
              <a:spcBef>
                <a:spcPct val="50000"/>
              </a:spcBef>
              <a:buFont typeface="Wingdings" pitchFamily="-72" charset="2"/>
              <a:buChar char="§"/>
            </a:pPr>
            <a:r>
              <a:rPr lang="en-US" dirty="0">
                <a:solidFill>
                  <a:srgbClr val="0070C0"/>
                </a:solidFill>
              </a:rPr>
              <a:t>Shorter-term</a:t>
            </a:r>
            <a:r>
              <a:rPr lang="en-US" dirty="0"/>
              <a:t> operations and </a:t>
            </a:r>
            <a:r>
              <a:rPr lang="en-US" dirty="0">
                <a:solidFill>
                  <a:srgbClr val="0070C0"/>
                </a:solidFill>
              </a:rPr>
              <a:t>supply chain activities</a:t>
            </a:r>
          </a:p>
          <a:p>
            <a:pPr eaLnBrk="1" hangingPunct="1">
              <a:spcBef>
                <a:spcPct val="50000"/>
              </a:spcBef>
              <a:buFont typeface="Wingdings" pitchFamily="-72" charset="2"/>
              <a:buChar char="§"/>
            </a:pPr>
            <a:endParaRPr lang="en-US" dirty="0"/>
          </a:p>
          <a:p>
            <a:pPr eaLnBrk="1" hangingPunct="1">
              <a:spcBef>
                <a:spcPct val="50000"/>
              </a:spcBef>
              <a:buFont typeface="Wingdings" pitchFamily="-72" charset="2"/>
              <a:buChar char="§"/>
            </a:pPr>
            <a:endParaRPr lang="en-US" dirty="0"/>
          </a:p>
        </p:txBody>
      </p:sp>
      <p:sp>
        <p:nvSpPr>
          <p:cNvPr id="4" name="Footer Placeholder 3"/>
          <p:cNvSpPr>
            <a:spLocks noGrp="1"/>
          </p:cNvSpPr>
          <p:nvPr>
            <p:ph type="ftr" sz="quarter" idx="11"/>
          </p:nvPr>
        </p:nvSpPr>
        <p:spPr/>
        <p:txBody>
          <a:bodyPr/>
          <a:lstStyle/>
          <a:p>
            <a:r>
              <a:rPr lang="en-US" dirty="0"/>
              <a:t>Copyright © 2016 Pearson Education, Inc.  </a:t>
            </a:r>
          </a:p>
        </p:txBody>
      </p:sp>
      <p:sp>
        <p:nvSpPr>
          <p:cNvPr id="5" name="Slide Number Placeholder 4"/>
          <p:cNvSpPr>
            <a:spLocks noGrp="1"/>
          </p:cNvSpPr>
          <p:nvPr>
            <p:ph type="sldNum" sz="quarter" idx="12"/>
          </p:nvPr>
        </p:nvSpPr>
        <p:spPr/>
        <p:txBody>
          <a:bodyPr/>
          <a:lstStyle/>
          <a:p>
            <a:r>
              <a:rPr lang="en-US" dirty="0"/>
              <a:t>9-</a:t>
            </a:r>
            <a:fld id="{17707F45-43BA-4B69-8A2E-96B3DCF91EF1}" type="slidenum">
              <a:rPr lang="en-US" smtClean="0"/>
              <a:pPr/>
              <a:t>3</a:t>
            </a:fld>
            <a:endParaRPr lang="en-US" dirty="0"/>
          </a:p>
        </p:txBody>
      </p:sp>
    </p:spTree>
    <p:extLst>
      <p:ext uri="{BB962C8B-B14F-4D97-AF65-F5344CB8AC3E}">
        <p14:creationId xmlns:p14="http://schemas.microsoft.com/office/powerpoint/2010/main" val="2147376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US" dirty="0"/>
              <a:t>Forecast Types</a:t>
            </a:r>
          </a:p>
        </p:txBody>
      </p:sp>
      <p:sp>
        <p:nvSpPr>
          <p:cNvPr id="20482" name="Content Placeholder 2"/>
          <p:cNvSpPr>
            <a:spLocks noGrp="1"/>
          </p:cNvSpPr>
          <p:nvPr>
            <p:ph idx="1"/>
          </p:nvPr>
        </p:nvSpPr>
        <p:spPr/>
        <p:txBody>
          <a:bodyPr>
            <a:normAutofit lnSpcReduction="10000"/>
          </a:bodyPr>
          <a:lstStyle/>
          <a:p>
            <a:pPr>
              <a:spcBef>
                <a:spcPts val="0"/>
              </a:spcBef>
              <a:buFont typeface="Wingdings" pitchFamily="-72" charset="2"/>
              <a:buChar char="§"/>
            </a:pPr>
            <a:r>
              <a:rPr lang="en-US" u="sng" dirty="0">
                <a:solidFill>
                  <a:srgbClr val="00B050"/>
                </a:solidFill>
              </a:rPr>
              <a:t>Demand</a:t>
            </a:r>
          </a:p>
          <a:p>
            <a:pPr lvl="1">
              <a:buFont typeface="Wingdings" pitchFamily="-72" charset="2"/>
              <a:buChar char="§"/>
            </a:pPr>
            <a:r>
              <a:rPr lang="en-US" dirty="0"/>
              <a:t>Overall market demand</a:t>
            </a:r>
          </a:p>
          <a:p>
            <a:pPr lvl="1">
              <a:buFont typeface="Wingdings" pitchFamily="-72" charset="2"/>
              <a:buChar char="§"/>
            </a:pPr>
            <a:r>
              <a:rPr lang="en-US" dirty="0"/>
              <a:t>Firm-Level demand	</a:t>
            </a:r>
          </a:p>
          <a:p>
            <a:pPr>
              <a:spcBef>
                <a:spcPts val="0"/>
              </a:spcBef>
              <a:buFont typeface="Wingdings" pitchFamily="-72" charset="2"/>
              <a:buChar char="§"/>
            </a:pPr>
            <a:endParaRPr lang="en-US" u="sng" dirty="0">
              <a:solidFill>
                <a:srgbClr val="00B050"/>
              </a:solidFill>
            </a:endParaRPr>
          </a:p>
          <a:p>
            <a:pPr>
              <a:spcBef>
                <a:spcPts val="0"/>
              </a:spcBef>
              <a:buFont typeface="Wingdings" pitchFamily="-72" charset="2"/>
              <a:buChar char="§"/>
            </a:pPr>
            <a:r>
              <a:rPr lang="en-US" u="sng" dirty="0">
                <a:solidFill>
                  <a:srgbClr val="00B050"/>
                </a:solidFill>
              </a:rPr>
              <a:t>Supply</a:t>
            </a:r>
          </a:p>
          <a:p>
            <a:pPr lvl="1">
              <a:buFont typeface="Wingdings" pitchFamily="-72" charset="2"/>
              <a:buChar char="§"/>
            </a:pPr>
            <a:r>
              <a:rPr lang="en-US" dirty="0"/>
              <a:t># of current </a:t>
            </a:r>
            <a:r>
              <a:rPr lang="en-US" u="sng" dirty="0">
                <a:solidFill>
                  <a:srgbClr val="0070C0"/>
                </a:solidFill>
              </a:rPr>
              <a:t>producers and suppliers</a:t>
            </a:r>
          </a:p>
          <a:p>
            <a:pPr lvl="1">
              <a:buFont typeface="Wingdings" pitchFamily="-72" charset="2"/>
              <a:buChar char="§"/>
            </a:pPr>
            <a:r>
              <a:rPr lang="en-US" dirty="0"/>
              <a:t>Projected aggregate </a:t>
            </a:r>
            <a:r>
              <a:rPr lang="en-US" dirty="0">
                <a:solidFill>
                  <a:srgbClr val="0070C0"/>
                </a:solidFill>
              </a:rPr>
              <a:t>supply levels</a:t>
            </a:r>
          </a:p>
          <a:p>
            <a:pPr lvl="1">
              <a:buFont typeface="Wingdings" pitchFamily="-72" charset="2"/>
              <a:buChar char="§"/>
            </a:pPr>
            <a:r>
              <a:rPr lang="en-US" u="sng" dirty="0">
                <a:solidFill>
                  <a:srgbClr val="0070C0"/>
                </a:solidFill>
              </a:rPr>
              <a:t>Technological and political trends</a:t>
            </a:r>
          </a:p>
          <a:p>
            <a:pPr>
              <a:spcBef>
                <a:spcPts val="0"/>
              </a:spcBef>
              <a:buFont typeface="Wingdings" pitchFamily="-72" charset="2"/>
              <a:buChar char="§"/>
            </a:pPr>
            <a:endParaRPr lang="en-US" u="sng" dirty="0">
              <a:solidFill>
                <a:srgbClr val="00B050"/>
              </a:solidFill>
            </a:endParaRPr>
          </a:p>
          <a:p>
            <a:pPr>
              <a:spcBef>
                <a:spcPts val="0"/>
              </a:spcBef>
              <a:buFont typeface="Wingdings" pitchFamily="-72" charset="2"/>
              <a:buChar char="§"/>
            </a:pPr>
            <a:r>
              <a:rPr lang="en-US" u="sng" dirty="0">
                <a:solidFill>
                  <a:srgbClr val="00B050"/>
                </a:solidFill>
              </a:rPr>
              <a:t>Price</a:t>
            </a:r>
          </a:p>
          <a:p>
            <a:pPr lvl="1">
              <a:buFont typeface="Wingdings" pitchFamily="-72" charset="2"/>
              <a:buChar char="§"/>
            </a:pPr>
            <a:r>
              <a:rPr lang="en-US" dirty="0"/>
              <a:t>Forecast prices for </a:t>
            </a:r>
            <a:r>
              <a:rPr lang="en-US" dirty="0">
                <a:solidFill>
                  <a:srgbClr val="0070C0"/>
                </a:solidFill>
              </a:rPr>
              <a:t>key materials and services</a:t>
            </a:r>
          </a:p>
          <a:p>
            <a:pPr marL="0" indent="0" eaLnBrk="1" hangingPunct="1">
              <a:spcBef>
                <a:spcPct val="50000"/>
              </a:spcBef>
              <a:buNone/>
            </a:pPr>
            <a:endParaRPr lang="en-US" sz="2400" dirty="0"/>
          </a:p>
        </p:txBody>
      </p:sp>
      <p:sp>
        <p:nvSpPr>
          <p:cNvPr id="4" name="Footer Placeholder 3"/>
          <p:cNvSpPr>
            <a:spLocks noGrp="1"/>
          </p:cNvSpPr>
          <p:nvPr>
            <p:ph type="ftr" sz="quarter" idx="11"/>
          </p:nvPr>
        </p:nvSpPr>
        <p:spPr/>
        <p:txBody>
          <a:bodyPr/>
          <a:lstStyle/>
          <a:p>
            <a:r>
              <a:rPr lang="en-US" dirty="0"/>
              <a:t>Copyright © 2016 Pearson Education, Inc.  </a:t>
            </a:r>
          </a:p>
        </p:txBody>
      </p:sp>
      <p:sp>
        <p:nvSpPr>
          <p:cNvPr id="5" name="Slide Number Placeholder 4"/>
          <p:cNvSpPr>
            <a:spLocks noGrp="1"/>
          </p:cNvSpPr>
          <p:nvPr>
            <p:ph type="sldNum" sz="quarter" idx="12"/>
          </p:nvPr>
        </p:nvSpPr>
        <p:spPr/>
        <p:txBody>
          <a:bodyPr/>
          <a:lstStyle/>
          <a:p>
            <a:r>
              <a:rPr lang="en-US" dirty="0"/>
              <a:t>9-</a:t>
            </a:r>
            <a:fld id="{17707F45-43BA-4B69-8A2E-96B3DCF91EF1}" type="slidenum">
              <a:rPr lang="en-US" smtClean="0"/>
              <a:pPr/>
              <a:t>4</a:t>
            </a:fld>
            <a:endParaRPr lang="en-US" dirty="0"/>
          </a:p>
        </p:txBody>
      </p:sp>
    </p:spTree>
    <p:extLst>
      <p:ext uri="{BB962C8B-B14F-4D97-AF65-F5344CB8AC3E}">
        <p14:creationId xmlns:p14="http://schemas.microsoft.com/office/powerpoint/2010/main" val="2773835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dirty="0"/>
              <a:t>Laws of Forecasting</a:t>
            </a:r>
          </a:p>
        </p:txBody>
      </p:sp>
      <p:sp>
        <p:nvSpPr>
          <p:cNvPr id="22530" name="Content Placeholder 2"/>
          <p:cNvSpPr>
            <a:spLocks noGrp="1"/>
          </p:cNvSpPr>
          <p:nvPr>
            <p:ph idx="1"/>
          </p:nvPr>
        </p:nvSpPr>
        <p:spPr/>
        <p:txBody>
          <a:bodyPr>
            <a:normAutofit lnSpcReduction="10000"/>
          </a:bodyPr>
          <a:lstStyle/>
          <a:p>
            <a:pPr eaLnBrk="1" hangingPunct="1">
              <a:spcBef>
                <a:spcPts val="0"/>
              </a:spcBef>
              <a:spcAft>
                <a:spcPts val="1200"/>
              </a:spcAft>
              <a:buFont typeface="Wingdings" pitchFamily="-72" charset="2"/>
              <a:buChar char="§"/>
            </a:pPr>
            <a:r>
              <a:rPr lang="en-US" dirty="0"/>
              <a:t>Law 1: Forecasts </a:t>
            </a:r>
            <a:r>
              <a:rPr lang="en-US" dirty="0">
                <a:solidFill>
                  <a:srgbClr val="0070C0"/>
                </a:solidFill>
              </a:rPr>
              <a:t>Are Almost Always Wrong </a:t>
            </a:r>
            <a:r>
              <a:rPr lang="en-US" dirty="0"/>
              <a:t>(But They Are Still Useful).</a:t>
            </a:r>
          </a:p>
          <a:p>
            <a:pPr marL="0" indent="0" eaLnBrk="1" hangingPunct="1">
              <a:spcBef>
                <a:spcPts val="0"/>
              </a:spcBef>
              <a:spcAft>
                <a:spcPts val="1200"/>
              </a:spcAft>
              <a:buNone/>
            </a:pPr>
            <a:endParaRPr lang="en-US" dirty="0"/>
          </a:p>
          <a:p>
            <a:pPr eaLnBrk="1" hangingPunct="1">
              <a:spcBef>
                <a:spcPts val="0"/>
              </a:spcBef>
              <a:spcAft>
                <a:spcPts val="1200"/>
              </a:spcAft>
              <a:buFont typeface="Wingdings" pitchFamily="-72" charset="2"/>
              <a:buChar char="§"/>
            </a:pPr>
            <a:r>
              <a:rPr lang="en-US" dirty="0"/>
              <a:t>Law 2: Forecasts for the </a:t>
            </a:r>
            <a:r>
              <a:rPr lang="en-US" dirty="0">
                <a:solidFill>
                  <a:srgbClr val="0070C0"/>
                </a:solidFill>
              </a:rPr>
              <a:t>Near Term Tend To Be More Accurate.</a:t>
            </a:r>
          </a:p>
          <a:p>
            <a:pPr marL="0" indent="0" eaLnBrk="1" hangingPunct="1">
              <a:spcBef>
                <a:spcPts val="0"/>
              </a:spcBef>
              <a:spcAft>
                <a:spcPts val="1200"/>
              </a:spcAft>
              <a:buNone/>
            </a:pPr>
            <a:endParaRPr lang="en-US" dirty="0">
              <a:solidFill>
                <a:srgbClr val="0070C0"/>
              </a:solidFill>
            </a:endParaRPr>
          </a:p>
          <a:p>
            <a:pPr eaLnBrk="1" hangingPunct="1">
              <a:spcBef>
                <a:spcPts val="0"/>
              </a:spcBef>
              <a:spcAft>
                <a:spcPts val="1200"/>
              </a:spcAft>
              <a:buFont typeface="Wingdings" pitchFamily="-72" charset="2"/>
              <a:buChar char="§"/>
            </a:pPr>
            <a:r>
              <a:rPr lang="en-US" dirty="0"/>
              <a:t>Law 3: Forecasts for </a:t>
            </a:r>
            <a:r>
              <a:rPr lang="en-US" dirty="0">
                <a:solidFill>
                  <a:srgbClr val="0070C0"/>
                </a:solidFill>
              </a:rPr>
              <a:t>Groups of Products or Services</a:t>
            </a:r>
            <a:r>
              <a:rPr lang="en-US" dirty="0"/>
              <a:t> Tend to Be More Accurate.</a:t>
            </a:r>
          </a:p>
          <a:p>
            <a:pPr marL="0" indent="0" eaLnBrk="1" hangingPunct="1">
              <a:spcBef>
                <a:spcPts val="0"/>
              </a:spcBef>
              <a:spcAft>
                <a:spcPts val="1200"/>
              </a:spcAft>
              <a:buNone/>
            </a:pPr>
            <a:endParaRPr lang="en-US" dirty="0"/>
          </a:p>
          <a:p>
            <a:pPr eaLnBrk="1" hangingPunct="1">
              <a:spcBef>
                <a:spcPts val="0"/>
              </a:spcBef>
              <a:spcAft>
                <a:spcPts val="1200"/>
              </a:spcAft>
              <a:buFont typeface="Wingdings" pitchFamily="-72" charset="2"/>
              <a:buChar char="§"/>
            </a:pPr>
            <a:r>
              <a:rPr lang="en-US" dirty="0"/>
              <a:t>Law 4: Forecasts Are </a:t>
            </a:r>
            <a:r>
              <a:rPr lang="en-US" dirty="0">
                <a:solidFill>
                  <a:srgbClr val="0070C0"/>
                </a:solidFill>
              </a:rPr>
              <a:t>No Substitute For Calculated Values</a:t>
            </a:r>
            <a:r>
              <a:rPr lang="en-US" dirty="0"/>
              <a:t>.</a:t>
            </a:r>
          </a:p>
        </p:txBody>
      </p:sp>
      <p:sp>
        <p:nvSpPr>
          <p:cNvPr id="4" name="Footer Placeholder 3"/>
          <p:cNvSpPr>
            <a:spLocks noGrp="1"/>
          </p:cNvSpPr>
          <p:nvPr>
            <p:ph type="ftr" sz="quarter" idx="11"/>
          </p:nvPr>
        </p:nvSpPr>
        <p:spPr/>
        <p:txBody>
          <a:bodyPr/>
          <a:lstStyle/>
          <a:p>
            <a:r>
              <a:rPr lang="en-US" dirty="0"/>
              <a:t>Copyright © 2016 Pearson Education, Inc.  </a:t>
            </a:r>
          </a:p>
        </p:txBody>
      </p:sp>
      <p:sp>
        <p:nvSpPr>
          <p:cNvPr id="5" name="Slide Number Placeholder 4"/>
          <p:cNvSpPr>
            <a:spLocks noGrp="1"/>
          </p:cNvSpPr>
          <p:nvPr>
            <p:ph type="sldNum" sz="quarter" idx="12"/>
          </p:nvPr>
        </p:nvSpPr>
        <p:spPr/>
        <p:txBody>
          <a:bodyPr/>
          <a:lstStyle/>
          <a:p>
            <a:r>
              <a:rPr lang="en-US" dirty="0"/>
              <a:t>9-</a:t>
            </a:r>
            <a:fld id="{17707F45-43BA-4B69-8A2E-96B3DCF91EF1}" type="slidenum">
              <a:rPr lang="en-US" smtClean="0"/>
              <a:pPr/>
              <a:t>5</a:t>
            </a:fld>
            <a:endParaRPr lang="en-US" dirty="0"/>
          </a:p>
        </p:txBody>
      </p:sp>
    </p:spTree>
    <p:extLst>
      <p:ext uri="{BB962C8B-B14F-4D97-AF65-F5344CB8AC3E}">
        <p14:creationId xmlns:p14="http://schemas.microsoft.com/office/powerpoint/2010/main" val="2710415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dirty="0"/>
              <a:t>Selecting a Forecasting Method</a:t>
            </a:r>
          </a:p>
        </p:txBody>
      </p:sp>
      <p:sp>
        <p:nvSpPr>
          <p:cNvPr id="23554" name="Content Placeholder 2"/>
          <p:cNvSpPr>
            <a:spLocks noGrp="1"/>
          </p:cNvSpPr>
          <p:nvPr>
            <p:ph idx="1"/>
          </p:nvPr>
        </p:nvSpPr>
        <p:spPr/>
        <p:txBody>
          <a:bodyPr/>
          <a:lstStyle/>
          <a:p>
            <a:pPr eaLnBrk="1" hangingPunct="1">
              <a:buFont typeface="Wingdings" pitchFamily="-72" charset="2"/>
              <a:buChar char="§"/>
            </a:pPr>
            <a:r>
              <a:rPr lang="en-US" dirty="0">
                <a:solidFill>
                  <a:srgbClr val="92D050"/>
                </a:solidFill>
              </a:rPr>
              <a:t>Qualitative</a:t>
            </a:r>
            <a:r>
              <a:rPr lang="en-US" dirty="0"/>
              <a:t> forecasting techniques – Forecasting techniques based on </a:t>
            </a:r>
            <a:r>
              <a:rPr lang="en-US" dirty="0">
                <a:solidFill>
                  <a:srgbClr val="0070C0"/>
                </a:solidFill>
              </a:rPr>
              <a:t>intuition or informed opinion.</a:t>
            </a:r>
          </a:p>
          <a:p>
            <a:pPr lvl="1" eaLnBrk="1" hangingPunct="1">
              <a:buSzTx/>
              <a:buFont typeface="Wingdings" pitchFamily="-72" charset="2"/>
              <a:buChar char="§"/>
            </a:pPr>
            <a:r>
              <a:rPr lang="en-US" dirty="0"/>
              <a:t>Used when data are scarce, not available, or irrelevant.</a:t>
            </a:r>
          </a:p>
          <a:p>
            <a:pPr lvl="1" eaLnBrk="1" hangingPunct="1">
              <a:buSzTx/>
              <a:buFont typeface="Wingdings" pitchFamily="-72" charset="2"/>
              <a:buChar char="§"/>
            </a:pPr>
            <a:r>
              <a:rPr lang="en-AU" dirty="0"/>
              <a:t>What we think? An educated guess based on a trend?</a:t>
            </a:r>
            <a:endParaRPr lang="en-US" dirty="0"/>
          </a:p>
          <a:p>
            <a:pPr lvl="1" eaLnBrk="1" hangingPunct="1">
              <a:buSzTx/>
              <a:buFont typeface="Wingdings" pitchFamily="-72" charset="2"/>
              <a:buChar char="§"/>
            </a:pPr>
            <a:endParaRPr lang="en-US" dirty="0"/>
          </a:p>
          <a:p>
            <a:pPr eaLnBrk="1" hangingPunct="1">
              <a:buFont typeface="Wingdings" pitchFamily="-72" charset="2"/>
              <a:buChar char="§"/>
            </a:pPr>
            <a:r>
              <a:rPr lang="en-US" dirty="0">
                <a:solidFill>
                  <a:srgbClr val="92D050"/>
                </a:solidFill>
              </a:rPr>
              <a:t>Quantitative</a:t>
            </a:r>
            <a:r>
              <a:rPr lang="en-US" dirty="0"/>
              <a:t> forecasting models – Forecasting models that use measurable or historical data to generate forecasts. </a:t>
            </a:r>
          </a:p>
          <a:p>
            <a:pPr lvl="1" eaLnBrk="1" hangingPunct="1">
              <a:buSzTx/>
              <a:buFont typeface="Wingdings" pitchFamily="-72" charset="2"/>
              <a:buChar char="§"/>
            </a:pPr>
            <a:r>
              <a:rPr lang="en-US" dirty="0">
                <a:solidFill>
                  <a:srgbClr val="0070C0"/>
                </a:solidFill>
              </a:rPr>
              <a:t>Time series and causal models</a:t>
            </a:r>
          </a:p>
        </p:txBody>
      </p:sp>
      <p:sp>
        <p:nvSpPr>
          <p:cNvPr id="4" name="Footer Placeholder 3"/>
          <p:cNvSpPr>
            <a:spLocks noGrp="1"/>
          </p:cNvSpPr>
          <p:nvPr>
            <p:ph type="ftr" sz="quarter" idx="11"/>
          </p:nvPr>
        </p:nvSpPr>
        <p:spPr/>
        <p:txBody>
          <a:bodyPr/>
          <a:lstStyle/>
          <a:p>
            <a:r>
              <a:rPr lang="en-US" dirty="0"/>
              <a:t>Copyright © 2016 Pearson Education, Inc.  </a:t>
            </a:r>
          </a:p>
        </p:txBody>
      </p:sp>
      <p:sp>
        <p:nvSpPr>
          <p:cNvPr id="5" name="Slide Number Placeholder 4"/>
          <p:cNvSpPr>
            <a:spLocks noGrp="1"/>
          </p:cNvSpPr>
          <p:nvPr>
            <p:ph type="sldNum" sz="quarter" idx="12"/>
          </p:nvPr>
        </p:nvSpPr>
        <p:spPr/>
        <p:txBody>
          <a:bodyPr/>
          <a:lstStyle/>
          <a:p>
            <a:r>
              <a:rPr lang="en-US" dirty="0"/>
              <a:t>9-</a:t>
            </a:r>
            <a:fld id="{17707F45-43BA-4B69-8A2E-96B3DCF91EF1}" type="slidenum">
              <a:rPr lang="en-US" smtClean="0"/>
              <a:pPr/>
              <a:t>6</a:t>
            </a:fld>
            <a:endParaRPr lang="en-US" dirty="0"/>
          </a:p>
        </p:txBody>
      </p:sp>
    </p:spTree>
    <p:extLst>
      <p:ext uri="{BB962C8B-B14F-4D97-AF65-F5344CB8AC3E}">
        <p14:creationId xmlns:p14="http://schemas.microsoft.com/office/powerpoint/2010/main" val="165829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normAutofit/>
          </a:bodyPr>
          <a:lstStyle/>
          <a:p>
            <a:pPr eaLnBrk="1" hangingPunct="1"/>
            <a:r>
              <a:rPr lang="en-US" dirty="0"/>
              <a:t>Selecting a Forecasting Method</a:t>
            </a:r>
          </a:p>
        </p:txBody>
      </p:sp>
      <p:pic>
        <p:nvPicPr>
          <p:cNvPr id="24578" name="Picture 2"/>
          <p:cNvPicPr>
            <a:picLocks noChangeAspect="1" noChangeArrowheads="1"/>
          </p:cNvPicPr>
          <p:nvPr/>
        </p:nvPicPr>
        <p:blipFill>
          <a:blip r:embed="rId2"/>
          <a:srcRect/>
          <a:stretch>
            <a:fillRect/>
          </a:stretch>
        </p:blipFill>
        <p:spPr bwMode="auto">
          <a:xfrm>
            <a:off x="1593762" y="1815921"/>
            <a:ext cx="9102747" cy="4464838"/>
          </a:xfrm>
          <a:prstGeom prst="rect">
            <a:avLst/>
          </a:prstGeom>
          <a:noFill/>
          <a:ln w="9525">
            <a:noFill/>
            <a:miter lim="800000"/>
            <a:headEnd/>
            <a:tailEnd/>
          </a:ln>
        </p:spPr>
      </p:pic>
      <p:sp>
        <p:nvSpPr>
          <p:cNvPr id="24579" name="Text Box 6"/>
          <p:cNvSpPr txBox="1">
            <a:spLocks noChangeArrowheads="1"/>
          </p:cNvSpPr>
          <p:nvPr/>
        </p:nvSpPr>
        <p:spPr bwMode="auto">
          <a:xfrm>
            <a:off x="1017500" y="5854700"/>
            <a:ext cx="1152525"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Figure 9.2</a:t>
            </a:r>
          </a:p>
        </p:txBody>
      </p:sp>
      <p:sp>
        <p:nvSpPr>
          <p:cNvPr id="4" name="Footer Placeholder 3"/>
          <p:cNvSpPr>
            <a:spLocks noGrp="1"/>
          </p:cNvSpPr>
          <p:nvPr>
            <p:ph type="ftr" sz="quarter" idx="11"/>
          </p:nvPr>
        </p:nvSpPr>
        <p:spPr/>
        <p:txBody>
          <a:bodyPr/>
          <a:lstStyle/>
          <a:p>
            <a:r>
              <a:rPr lang="en-US" dirty="0"/>
              <a:t>Copyright © 2016 Pearson Education, Inc.  </a:t>
            </a:r>
          </a:p>
        </p:txBody>
      </p:sp>
      <p:sp>
        <p:nvSpPr>
          <p:cNvPr id="5" name="Slide Number Placeholder 4"/>
          <p:cNvSpPr>
            <a:spLocks noGrp="1"/>
          </p:cNvSpPr>
          <p:nvPr>
            <p:ph type="sldNum" sz="quarter" idx="12"/>
          </p:nvPr>
        </p:nvSpPr>
        <p:spPr/>
        <p:txBody>
          <a:bodyPr/>
          <a:lstStyle/>
          <a:p>
            <a:r>
              <a:rPr lang="en-US" dirty="0"/>
              <a:t>9-</a:t>
            </a:r>
            <a:fld id="{17707F45-43BA-4B69-8A2E-96B3DCF91EF1}" type="slidenum">
              <a:rPr lang="en-US" smtClean="0"/>
              <a:pPr/>
              <a:t>7</a:t>
            </a:fld>
            <a:endParaRPr lang="en-US" dirty="0"/>
          </a:p>
        </p:txBody>
      </p:sp>
    </p:spTree>
    <p:extLst>
      <p:ext uri="{BB962C8B-B14F-4D97-AF65-F5344CB8AC3E}">
        <p14:creationId xmlns:p14="http://schemas.microsoft.com/office/powerpoint/2010/main" val="3101477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normAutofit/>
          </a:bodyPr>
          <a:lstStyle/>
          <a:p>
            <a:pPr eaLnBrk="1" hangingPunct="1"/>
            <a:r>
              <a:rPr lang="en-US" dirty="0"/>
              <a:t>Qualitative Forecasting Methods</a:t>
            </a:r>
          </a:p>
        </p:txBody>
      </p:sp>
      <p:sp>
        <p:nvSpPr>
          <p:cNvPr id="25602" name="Content Placeholder 2"/>
          <p:cNvSpPr>
            <a:spLocks noGrp="1"/>
          </p:cNvSpPr>
          <p:nvPr>
            <p:ph idx="1"/>
          </p:nvPr>
        </p:nvSpPr>
        <p:spPr/>
        <p:txBody>
          <a:bodyPr>
            <a:normAutofit lnSpcReduction="10000"/>
          </a:bodyPr>
          <a:lstStyle/>
          <a:p>
            <a:pPr eaLnBrk="1" hangingPunct="1">
              <a:spcBef>
                <a:spcPts val="0"/>
              </a:spcBef>
              <a:spcAft>
                <a:spcPts val="1800"/>
              </a:spcAft>
              <a:buFont typeface="Wingdings" pitchFamily="-72" charset="2"/>
              <a:buChar char="§"/>
            </a:pPr>
            <a:r>
              <a:rPr lang="en-US" dirty="0"/>
              <a:t>Market surveys- Example, will consumers like X? New product? </a:t>
            </a:r>
          </a:p>
          <a:p>
            <a:pPr eaLnBrk="1" hangingPunct="1">
              <a:spcBef>
                <a:spcPts val="0"/>
              </a:spcBef>
              <a:spcAft>
                <a:spcPts val="1800"/>
              </a:spcAft>
              <a:buFont typeface="Wingdings" pitchFamily="-72" charset="2"/>
              <a:buChar char="§"/>
            </a:pPr>
            <a:r>
              <a:rPr lang="en-US" dirty="0"/>
              <a:t>Panel consensus forecasting- </a:t>
            </a:r>
            <a:r>
              <a:rPr lang="en-US" dirty="0">
                <a:solidFill>
                  <a:srgbClr val="0070C0"/>
                </a:solidFill>
              </a:rPr>
              <a:t>Brings experts together</a:t>
            </a:r>
          </a:p>
          <a:p>
            <a:pPr eaLnBrk="1" hangingPunct="1">
              <a:spcBef>
                <a:spcPts val="0"/>
              </a:spcBef>
              <a:spcAft>
                <a:spcPts val="1800"/>
              </a:spcAft>
              <a:buFont typeface="Wingdings" pitchFamily="-72" charset="2"/>
              <a:buChar char="§"/>
            </a:pPr>
            <a:r>
              <a:rPr lang="en-US" dirty="0"/>
              <a:t>Delphi </a:t>
            </a:r>
            <a:r>
              <a:rPr lang="en-US" dirty="0">
                <a:solidFill>
                  <a:srgbClr val="0070C0"/>
                </a:solidFill>
              </a:rPr>
              <a:t>method-Experts work individually, then share with group.  Results are then refined, this is repeated until consensus is reached. </a:t>
            </a:r>
          </a:p>
          <a:p>
            <a:pPr>
              <a:spcBef>
                <a:spcPts val="0"/>
              </a:spcBef>
              <a:spcAft>
                <a:spcPts val="1800"/>
              </a:spcAft>
              <a:buFont typeface="Wingdings" pitchFamily="-72" charset="2"/>
              <a:buChar char="§"/>
            </a:pPr>
            <a:r>
              <a:rPr lang="en-US" dirty="0"/>
              <a:t>Life-cycle analogy method- </a:t>
            </a:r>
            <a:r>
              <a:rPr lang="en-US" dirty="0">
                <a:solidFill>
                  <a:srgbClr val="00B050"/>
                </a:solidFill>
              </a:rPr>
              <a:t>Seeks to identify time frames and demand levels: introduction, growth, maturity, and decline stages of a new product or service. </a:t>
            </a:r>
          </a:p>
          <a:p>
            <a:pPr>
              <a:spcBef>
                <a:spcPts val="0"/>
              </a:spcBef>
              <a:spcAft>
                <a:spcPts val="1800"/>
              </a:spcAft>
              <a:buFont typeface="Wingdings" pitchFamily="-72" charset="2"/>
              <a:buChar char="§"/>
            </a:pPr>
            <a:r>
              <a:rPr lang="en-US" dirty="0"/>
              <a:t>Build-up forecasts- </a:t>
            </a:r>
            <a:r>
              <a:rPr lang="en-US" dirty="0">
                <a:solidFill>
                  <a:srgbClr val="00B050"/>
                </a:solidFill>
              </a:rPr>
              <a:t>market segment experts estimate demand, then add up results to gain an overall forecast. </a:t>
            </a:r>
          </a:p>
          <a:p>
            <a:pPr eaLnBrk="1" hangingPunct="1">
              <a:spcBef>
                <a:spcPts val="0"/>
              </a:spcBef>
              <a:spcAft>
                <a:spcPts val="1800"/>
              </a:spcAft>
              <a:buFont typeface="Wingdings" pitchFamily="-72" charset="2"/>
              <a:buChar char="§"/>
            </a:pPr>
            <a:endParaRPr lang="en-US" dirty="0"/>
          </a:p>
        </p:txBody>
      </p:sp>
      <p:sp>
        <p:nvSpPr>
          <p:cNvPr id="4" name="Footer Placeholder 3"/>
          <p:cNvSpPr>
            <a:spLocks noGrp="1"/>
          </p:cNvSpPr>
          <p:nvPr>
            <p:ph type="ftr" sz="quarter" idx="11"/>
          </p:nvPr>
        </p:nvSpPr>
        <p:spPr/>
        <p:txBody>
          <a:bodyPr/>
          <a:lstStyle/>
          <a:p>
            <a:r>
              <a:rPr lang="en-US" dirty="0"/>
              <a:t>Copyright © 2016 Pearson Education, Inc.  </a:t>
            </a:r>
          </a:p>
        </p:txBody>
      </p:sp>
      <p:sp>
        <p:nvSpPr>
          <p:cNvPr id="5" name="Slide Number Placeholder 4"/>
          <p:cNvSpPr>
            <a:spLocks noGrp="1"/>
          </p:cNvSpPr>
          <p:nvPr>
            <p:ph type="sldNum" sz="quarter" idx="12"/>
          </p:nvPr>
        </p:nvSpPr>
        <p:spPr/>
        <p:txBody>
          <a:bodyPr/>
          <a:lstStyle/>
          <a:p>
            <a:r>
              <a:rPr lang="en-US" dirty="0"/>
              <a:t>9-</a:t>
            </a:r>
            <a:fld id="{17707F45-43BA-4B69-8A2E-96B3DCF91EF1}" type="slidenum">
              <a:rPr lang="en-US" smtClean="0"/>
              <a:pPr/>
              <a:t>8</a:t>
            </a:fld>
            <a:endParaRPr lang="en-US" dirty="0"/>
          </a:p>
        </p:txBody>
      </p:sp>
    </p:spTree>
    <p:extLst>
      <p:ext uri="{BB962C8B-B14F-4D97-AF65-F5344CB8AC3E}">
        <p14:creationId xmlns:p14="http://schemas.microsoft.com/office/powerpoint/2010/main" val="1255732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normAutofit/>
          </a:bodyPr>
          <a:lstStyle/>
          <a:p>
            <a:pPr eaLnBrk="1" hangingPunct="1"/>
            <a:r>
              <a:rPr lang="en-US" dirty="0"/>
              <a:t>Time Series Forecasting Methods</a:t>
            </a:r>
          </a:p>
        </p:txBody>
      </p:sp>
      <p:sp>
        <p:nvSpPr>
          <p:cNvPr id="26626" name="Content Placeholder 2"/>
          <p:cNvSpPr>
            <a:spLocks noGrp="1"/>
          </p:cNvSpPr>
          <p:nvPr>
            <p:ph idx="1"/>
          </p:nvPr>
        </p:nvSpPr>
        <p:spPr/>
        <p:txBody>
          <a:bodyPr/>
          <a:lstStyle/>
          <a:p>
            <a:pPr eaLnBrk="1" hangingPunct="1">
              <a:spcBef>
                <a:spcPts val="0"/>
              </a:spcBef>
              <a:spcAft>
                <a:spcPts val="1200"/>
              </a:spcAft>
              <a:buFont typeface="Wingdings" pitchFamily="-72" charset="2"/>
              <a:buChar char="§"/>
            </a:pPr>
            <a:r>
              <a:rPr lang="en-US" dirty="0"/>
              <a:t>Time series forecasting models – A </a:t>
            </a:r>
            <a:r>
              <a:rPr lang="en-US" u="sng" dirty="0"/>
              <a:t>quantitative</a:t>
            </a:r>
            <a:r>
              <a:rPr lang="en-US" dirty="0"/>
              <a:t> forecasting model that uses a time series to develop forecasts. </a:t>
            </a:r>
          </a:p>
          <a:p>
            <a:pPr lvl="1">
              <a:buFont typeface="Wingdings" pitchFamily="-72" charset="2"/>
              <a:buChar char="§"/>
            </a:pPr>
            <a:r>
              <a:rPr lang="en-US" dirty="0"/>
              <a:t>Time series – </a:t>
            </a:r>
            <a:r>
              <a:rPr lang="en-US" b="1" u="sng" dirty="0">
                <a:solidFill>
                  <a:srgbClr val="00B050"/>
                </a:solidFill>
              </a:rPr>
              <a:t>A series of observations arranged in chronological order </a:t>
            </a:r>
          </a:p>
          <a:p>
            <a:pPr eaLnBrk="1" hangingPunct="1">
              <a:buFont typeface="Wingdings" pitchFamily="-72" charset="2"/>
              <a:buChar char="§"/>
            </a:pPr>
            <a:endParaRPr lang="en-US" dirty="0"/>
          </a:p>
          <a:p>
            <a:pPr eaLnBrk="1" hangingPunct="1">
              <a:buFont typeface="Wingdings" pitchFamily="-72" charset="2"/>
              <a:buChar char="§"/>
            </a:pPr>
            <a:endParaRPr lang="en-US" dirty="0"/>
          </a:p>
        </p:txBody>
      </p:sp>
      <p:pic>
        <p:nvPicPr>
          <p:cNvPr id="4" name="Picture 2"/>
          <p:cNvPicPr>
            <a:picLocks noChangeAspect="1" noChangeArrowheads="1"/>
          </p:cNvPicPr>
          <p:nvPr/>
        </p:nvPicPr>
        <p:blipFill>
          <a:blip r:embed="rId3"/>
          <a:srcRect/>
          <a:stretch>
            <a:fillRect/>
          </a:stretch>
        </p:blipFill>
        <p:spPr bwMode="auto">
          <a:xfrm>
            <a:off x="3756025" y="3181081"/>
            <a:ext cx="4397375" cy="2995881"/>
          </a:xfrm>
          <a:prstGeom prst="rect">
            <a:avLst/>
          </a:prstGeom>
          <a:noFill/>
          <a:ln w="9525">
            <a:noFill/>
            <a:miter lim="800000"/>
            <a:headEnd/>
            <a:tailEnd/>
          </a:ln>
        </p:spPr>
      </p:pic>
      <p:sp>
        <p:nvSpPr>
          <p:cNvPr id="7" name="Text Box 6"/>
          <p:cNvSpPr txBox="1">
            <a:spLocks noChangeArrowheads="1"/>
          </p:cNvSpPr>
          <p:nvPr/>
        </p:nvSpPr>
        <p:spPr bwMode="auto">
          <a:xfrm>
            <a:off x="1455381" y="5517658"/>
            <a:ext cx="1152525"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Figure 9.3</a:t>
            </a:r>
          </a:p>
        </p:txBody>
      </p:sp>
      <p:sp>
        <p:nvSpPr>
          <p:cNvPr id="5" name="Footer Placeholder 4"/>
          <p:cNvSpPr>
            <a:spLocks noGrp="1"/>
          </p:cNvSpPr>
          <p:nvPr>
            <p:ph type="ftr" sz="quarter" idx="11"/>
          </p:nvPr>
        </p:nvSpPr>
        <p:spPr/>
        <p:txBody>
          <a:bodyPr/>
          <a:lstStyle/>
          <a:p>
            <a:r>
              <a:rPr lang="en-US" dirty="0"/>
              <a:t>Copyright © 2016 Pearson Education, Inc.  </a:t>
            </a:r>
          </a:p>
        </p:txBody>
      </p:sp>
      <p:sp>
        <p:nvSpPr>
          <p:cNvPr id="6" name="Slide Number Placeholder 5"/>
          <p:cNvSpPr>
            <a:spLocks noGrp="1"/>
          </p:cNvSpPr>
          <p:nvPr>
            <p:ph type="sldNum" sz="quarter" idx="12"/>
          </p:nvPr>
        </p:nvSpPr>
        <p:spPr/>
        <p:txBody>
          <a:bodyPr/>
          <a:lstStyle/>
          <a:p>
            <a:r>
              <a:rPr lang="en-US" dirty="0"/>
              <a:t>9-</a:t>
            </a:r>
            <a:fld id="{17707F45-43BA-4B69-8A2E-96B3DCF91EF1}" type="slidenum">
              <a:rPr lang="en-US" smtClean="0"/>
              <a:pPr/>
              <a:t>9</a:t>
            </a:fld>
            <a:endParaRPr lang="en-US" dirty="0"/>
          </a:p>
        </p:txBody>
      </p:sp>
    </p:spTree>
    <p:extLst>
      <p:ext uri="{BB962C8B-B14F-4D97-AF65-F5344CB8AC3E}">
        <p14:creationId xmlns:p14="http://schemas.microsoft.com/office/powerpoint/2010/main" val="970937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dirty="0"/>
              <a:t>Time Series Forecasting Methods</a:t>
            </a:r>
          </a:p>
        </p:txBody>
      </p:sp>
      <p:sp>
        <p:nvSpPr>
          <p:cNvPr id="27650" name="Content Placeholder 2"/>
          <p:cNvSpPr>
            <a:spLocks noGrp="1"/>
          </p:cNvSpPr>
          <p:nvPr>
            <p:ph idx="1"/>
          </p:nvPr>
        </p:nvSpPr>
        <p:spPr/>
        <p:txBody>
          <a:bodyPr/>
          <a:lstStyle/>
          <a:p>
            <a:pPr eaLnBrk="1" hangingPunct="1">
              <a:spcBef>
                <a:spcPts val="0"/>
              </a:spcBef>
              <a:spcAft>
                <a:spcPts val="1200"/>
              </a:spcAft>
              <a:buFont typeface="Wingdings" pitchFamily="-72" charset="2"/>
              <a:buChar char="§"/>
            </a:pPr>
            <a:r>
              <a:rPr lang="en-US" dirty="0">
                <a:solidFill>
                  <a:srgbClr val="0070C0"/>
                </a:solidFill>
              </a:rPr>
              <a:t>Demand Patterns</a:t>
            </a:r>
          </a:p>
          <a:p>
            <a:pPr lvl="1">
              <a:buFont typeface="Wingdings" pitchFamily="-72" charset="2"/>
              <a:buChar char="§"/>
            </a:pPr>
            <a:r>
              <a:rPr lang="en-US" u="sng" dirty="0"/>
              <a:t>Randomness</a:t>
            </a:r>
            <a:r>
              <a:rPr lang="en-US" dirty="0"/>
              <a:t> – Unpredictable movement from one time period to the next.</a:t>
            </a:r>
          </a:p>
          <a:p>
            <a:pPr eaLnBrk="1" hangingPunct="1">
              <a:buFont typeface="Wingdings" pitchFamily="-72" charset="2"/>
              <a:buChar char="§"/>
            </a:pPr>
            <a:endParaRPr lang="en-US" dirty="0"/>
          </a:p>
          <a:p>
            <a:pPr lvl="1">
              <a:buFont typeface="Wingdings" pitchFamily="-72" charset="2"/>
              <a:buChar char="§"/>
            </a:pPr>
            <a:r>
              <a:rPr lang="en-US" u="sng" dirty="0"/>
              <a:t>Trend</a:t>
            </a:r>
            <a:r>
              <a:rPr lang="en-US" dirty="0"/>
              <a:t> – </a:t>
            </a:r>
            <a:r>
              <a:rPr lang="en-US" dirty="0">
                <a:solidFill>
                  <a:srgbClr val="0070C0"/>
                </a:solidFill>
              </a:rPr>
              <a:t>Long-term movement up or down in a time series. FSC example. </a:t>
            </a:r>
          </a:p>
          <a:p>
            <a:pPr marL="0" indent="0" eaLnBrk="1" hangingPunct="1">
              <a:buNone/>
            </a:pPr>
            <a:endParaRPr lang="en-US" dirty="0"/>
          </a:p>
          <a:p>
            <a:pPr lvl="1">
              <a:buFont typeface="Wingdings" pitchFamily="-72" charset="2"/>
              <a:buChar char="§"/>
            </a:pPr>
            <a:r>
              <a:rPr lang="en-US" u="sng" dirty="0"/>
              <a:t>Seasonality</a:t>
            </a:r>
            <a:r>
              <a:rPr lang="en-US" dirty="0"/>
              <a:t> – A repeated pattern of spikes or drops in a time series associated with certain times of the year. </a:t>
            </a:r>
            <a:r>
              <a:rPr lang="en-US" dirty="0">
                <a:solidFill>
                  <a:srgbClr val="0070C0"/>
                </a:solidFill>
              </a:rPr>
              <a:t>CNY, holiday time, specific consumer needs. </a:t>
            </a:r>
          </a:p>
        </p:txBody>
      </p:sp>
      <p:sp>
        <p:nvSpPr>
          <p:cNvPr id="4" name="Footer Placeholder 3"/>
          <p:cNvSpPr>
            <a:spLocks noGrp="1"/>
          </p:cNvSpPr>
          <p:nvPr>
            <p:ph type="ftr" sz="quarter" idx="11"/>
          </p:nvPr>
        </p:nvSpPr>
        <p:spPr/>
        <p:txBody>
          <a:bodyPr/>
          <a:lstStyle/>
          <a:p>
            <a:r>
              <a:rPr lang="en-US" dirty="0"/>
              <a:t>Copyright © 2016 Pearson Education, Inc.  </a:t>
            </a:r>
          </a:p>
        </p:txBody>
      </p:sp>
      <p:sp>
        <p:nvSpPr>
          <p:cNvPr id="5" name="Slide Number Placeholder 4"/>
          <p:cNvSpPr>
            <a:spLocks noGrp="1"/>
          </p:cNvSpPr>
          <p:nvPr>
            <p:ph type="sldNum" sz="quarter" idx="12"/>
          </p:nvPr>
        </p:nvSpPr>
        <p:spPr/>
        <p:txBody>
          <a:bodyPr/>
          <a:lstStyle/>
          <a:p>
            <a:r>
              <a:rPr lang="en-US" dirty="0"/>
              <a:t>9-</a:t>
            </a:r>
            <a:fld id="{17707F45-43BA-4B69-8A2E-96B3DCF91EF1}" type="slidenum">
              <a:rPr lang="en-US" smtClean="0"/>
              <a:pPr/>
              <a:t>10</a:t>
            </a:fld>
            <a:endParaRPr lang="en-US" dirty="0"/>
          </a:p>
        </p:txBody>
      </p:sp>
    </p:spTree>
    <p:extLst>
      <p:ext uri="{BB962C8B-B14F-4D97-AF65-F5344CB8AC3E}">
        <p14:creationId xmlns:p14="http://schemas.microsoft.com/office/powerpoint/2010/main" val="3738127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dirty="0"/>
              <a:t>Time Series Forecasting Methods</a:t>
            </a:r>
          </a:p>
        </p:txBody>
      </p:sp>
      <p:sp>
        <p:nvSpPr>
          <p:cNvPr id="3" name="Content Placeholder 2"/>
          <p:cNvSpPr>
            <a:spLocks noGrp="1"/>
          </p:cNvSpPr>
          <p:nvPr>
            <p:ph idx="1"/>
          </p:nvPr>
        </p:nvSpPr>
        <p:spPr/>
        <p:txBody>
          <a:bodyPr/>
          <a:lstStyle/>
          <a:p>
            <a:pPr eaLnBrk="1" hangingPunct="1">
              <a:defRPr/>
            </a:pPr>
            <a:r>
              <a:rPr lang="en-US" dirty="0">
                <a:solidFill>
                  <a:srgbClr val="0070C0"/>
                </a:solidFill>
              </a:rPr>
              <a:t>Last Period Model </a:t>
            </a:r>
            <a:r>
              <a:rPr lang="en-US" dirty="0"/>
              <a:t>- The simplest time series model which uses </a:t>
            </a:r>
            <a:r>
              <a:rPr lang="en-US" dirty="0">
                <a:solidFill>
                  <a:srgbClr val="00B050"/>
                </a:solidFill>
              </a:rPr>
              <a:t>demand for the current period as a forecast for the next period.</a:t>
            </a:r>
          </a:p>
          <a:p>
            <a:pPr marL="0" indent="0">
              <a:buNone/>
              <a:defRPr/>
            </a:pPr>
            <a:endParaRPr lang="en-US" dirty="0"/>
          </a:p>
        </p:txBody>
      </p:sp>
      <p:sp>
        <p:nvSpPr>
          <p:cNvPr id="4" name="Rectangle 3"/>
          <p:cNvSpPr/>
          <p:nvPr/>
        </p:nvSpPr>
        <p:spPr>
          <a:xfrm>
            <a:off x="3467893" y="3254375"/>
            <a:ext cx="5882169" cy="1631216"/>
          </a:xfrm>
          <a:prstGeom prst="rect">
            <a:avLst/>
          </a:prstGeom>
        </p:spPr>
        <p:txBody>
          <a:bodyPr wrap="square">
            <a:spAutoFit/>
          </a:bodyPr>
          <a:lstStyle/>
          <a:p>
            <a:pPr algn="ctr">
              <a:defRPr/>
            </a:pPr>
            <a:r>
              <a:rPr lang="en-US" sz="4000" dirty="0"/>
              <a:t>F</a:t>
            </a:r>
            <a:r>
              <a:rPr lang="en-US" sz="4000" baseline="-25000" dirty="0"/>
              <a:t>t+1</a:t>
            </a:r>
            <a:r>
              <a:rPr lang="en-US" sz="4000" baseline="30000" dirty="0"/>
              <a:t> =</a:t>
            </a:r>
            <a:r>
              <a:rPr lang="en-US" sz="4000" dirty="0"/>
              <a:t> D</a:t>
            </a:r>
            <a:r>
              <a:rPr lang="en-US" sz="4000" baseline="-25000" dirty="0"/>
              <a:t>t</a:t>
            </a:r>
          </a:p>
          <a:p>
            <a:pPr>
              <a:defRPr/>
            </a:pPr>
            <a:endParaRPr lang="en-US" baseline="-25000" dirty="0"/>
          </a:p>
          <a:p>
            <a:pPr>
              <a:buFont typeface="Wingdings 2" pitchFamily="18" charset="2"/>
              <a:buNone/>
              <a:defRPr/>
            </a:pPr>
            <a:r>
              <a:rPr lang="en-US" dirty="0"/>
              <a:t>  </a:t>
            </a:r>
            <a:r>
              <a:rPr lang="en-US" sz="2400" dirty="0"/>
              <a:t>where F</a:t>
            </a:r>
            <a:r>
              <a:rPr lang="en-US" sz="2400" baseline="-25000" dirty="0"/>
              <a:t>t+1</a:t>
            </a:r>
            <a:r>
              <a:rPr lang="en-US" sz="2400" baseline="30000" dirty="0"/>
              <a:t>=</a:t>
            </a:r>
            <a:r>
              <a:rPr lang="en-US" sz="2400" dirty="0"/>
              <a:t> </a:t>
            </a:r>
            <a:r>
              <a:rPr lang="en-US" sz="2400" b="1" u="sng" dirty="0">
                <a:solidFill>
                  <a:srgbClr val="00B050"/>
                </a:solidFill>
              </a:rPr>
              <a:t>forecast for the next period, t+1</a:t>
            </a:r>
          </a:p>
          <a:p>
            <a:pPr>
              <a:buFont typeface="Wingdings 2" pitchFamily="18" charset="2"/>
              <a:buNone/>
              <a:defRPr/>
            </a:pPr>
            <a:r>
              <a:rPr lang="en-US" sz="2400" dirty="0"/>
              <a:t>    and D</a:t>
            </a:r>
            <a:r>
              <a:rPr lang="en-US" sz="2400" baseline="-25000" dirty="0"/>
              <a:t>t </a:t>
            </a:r>
            <a:r>
              <a:rPr lang="en-US" sz="2400" baseline="30000" dirty="0"/>
              <a:t>=</a:t>
            </a:r>
            <a:r>
              <a:rPr lang="en-US" sz="2400" dirty="0"/>
              <a:t> </a:t>
            </a:r>
            <a:r>
              <a:rPr lang="en-US" sz="2400" b="1" u="sng" dirty="0">
                <a:solidFill>
                  <a:srgbClr val="00B050"/>
                </a:solidFill>
              </a:rPr>
              <a:t>demand for the current period, t</a:t>
            </a:r>
          </a:p>
        </p:txBody>
      </p:sp>
      <p:sp>
        <p:nvSpPr>
          <p:cNvPr id="6" name="Footer Placeholder 5"/>
          <p:cNvSpPr>
            <a:spLocks noGrp="1"/>
          </p:cNvSpPr>
          <p:nvPr>
            <p:ph type="ftr" sz="quarter" idx="11"/>
          </p:nvPr>
        </p:nvSpPr>
        <p:spPr/>
        <p:txBody>
          <a:bodyPr/>
          <a:lstStyle/>
          <a:p>
            <a:r>
              <a:rPr lang="en-US" dirty="0"/>
              <a:t>Copyright © 2016 Pearson Education, Inc.  </a:t>
            </a:r>
          </a:p>
        </p:txBody>
      </p:sp>
      <p:sp>
        <p:nvSpPr>
          <p:cNvPr id="7" name="Slide Number Placeholder 6"/>
          <p:cNvSpPr>
            <a:spLocks noGrp="1"/>
          </p:cNvSpPr>
          <p:nvPr>
            <p:ph type="sldNum" sz="quarter" idx="12"/>
          </p:nvPr>
        </p:nvSpPr>
        <p:spPr/>
        <p:txBody>
          <a:bodyPr/>
          <a:lstStyle/>
          <a:p>
            <a:r>
              <a:rPr lang="en-US" dirty="0"/>
              <a:t>9-</a:t>
            </a:r>
            <a:fld id="{17707F45-43BA-4B69-8A2E-96B3DCF91EF1}" type="slidenum">
              <a:rPr lang="en-US" smtClean="0"/>
              <a:pPr/>
              <a:t>11</a:t>
            </a:fld>
            <a:endParaRPr lang="en-US" dirty="0"/>
          </a:p>
        </p:txBody>
      </p:sp>
    </p:spTree>
    <p:extLst>
      <p:ext uri="{BB962C8B-B14F-4D97-AF65-F5344CB8AC3E}">
        <p14:creationId xmlns:p14="http://schemas.microsoft.com/office/powerpoint/2010/main" val="4040281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dirty="0"/>
              <a:t>Time Series Forecasting Methods</a:t>
            </a:r>
          </a:p>
        </p:txBody>
      </p:sp>
      <p:pic>
        <p:nvPicPr>
          <p:cNvPr id="31747" name="Picture 3"/>
          <p:cNvPicPr>
            <a:picLocks noChangeAspect="1" noChangeArrowheads="1"/>
          </p:cNvPicPr>
          <p:nvPr/>
        </p:nvPicPr>
        <p:blipFill>
          <a:blip r:embed="rId2"/>
          <a:srcRect/>
          <a:stretch>
            <a:fillRect/>
          </a:stretch>
        </p:blipFill>
        <p:spPr bwMode="auto">
          <a:xfrm>
            <a:off x="6115049" y="2155798"/>
            <a:ext cx="4870629" cy="3580326"/>
          </a:xfrm>
          <a:prstGeom prst="rect">
            <a:avLst/>
          </a:prstGeom>
          <a:noFill/>
          <a:ln w="9525">
            <a:noFill/>
            <a:miter lim="800000"/>
            <a:headEnd/>
            <a:tailEnd/>
          </a:ln>
        </p:spPr>
      </p:pic>
      <p:sp>
        <p:nvSpPr>
          <p:cNvPr id="31748" name="Text Box 6"/>
          <p:cNvSpPr txBox="1">
            <a:spLocks noChangeArrowheads="1"/>
          </p:cNvSpPr>
          <p:nvPr/>
        </p:nvSpPr>
        <p:spPr bwMode="auto">
          <a:xfrm>
            <a:off x="838200" y="5876925"/>
            <a:ext cx="1150937"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Table 9.3</a:t>
            </a:r>
          </a:p>
        </p:txBody>
      </p:sp>
      <p:sp>
        <p:nvSpPr>
          <p:cNvPr id="31749" name="Text Box 6"/>
          <p:cNvSpPr txBox="1">
            <a:spLocks noChangeArrowheads="1"/>
          </p:cNvSpPr>
          <p:nvPr/>
        </p:nvSpPr>
        <p:spPr bwMode="auto">
          <a:xfrm>
            <a:off x="6527801" y="5876925"/>
            <a:ext cx="1152525"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Figure 9.5</a:t>
            </a:r>
          </a:p>
        </p:txBody>
      </p:sp>
      <p:sp>
        <p:nvSpPr>
          <p:cNvPr id="9" name="TextBox 8"/>
          <p:cNvSpPr txBox="1"/>
          <p:nvPr/>
        </p:nvSpPr>
        <p:spPr>
          <a:xfrm>
            <a:off x="5048517" y="1694133"/>
            <a:ext cx="1790164" cy="461665"/>
          </a:xfrm>
          <a:prstGeom prst="rect">
            <a:avLst/>
          </a:prstGeom>
          <a:noFill/>
        </p:spPr>
        <p:txBody>
          <a:bodyPr wrap="square" rtlCol="0">
            <a:spAutoFit/>
          </a:bodyPr>
          <a:lstStyle/>
          <a:p>
            <a:r>
              <a:rPr lang="en-US" sz="2400" b="1" dirty="0"/>
              <a:t>Last Period</a:t>
            </a:r>
          </a:p>
        </p:txBody>
      </p:sp>
      <p:sp>
        <p:nvSpPr>
          <p:cNvPr id="5" name="Footer Placeholder 4"/>
          <p:cNvSpPr>
            <a:spLocks noGrp="1"/>
          </p:cNvSpPr>
          <p:nvPr>
            <p:ph type="ftr" sz="quarter" idx="11"/>
          </p:nvPr>
        </p:nvSpPr>
        <p:spPr/>
        <p:txBody>
          <a:bodyPr/>
          <a:lstStyle/>
          <a:p>
            <a:r>
              <a:rPr lang="en-US" dirty="0"/>
              <a:t>Copyright © 2016 Pearson Education, Inc.  </a:t>
            </a:r>
          </a:p>
        </p:txBody>
      </p:sp>
      <p:sp>
        <p:nvSpPr>
          <p:cNvPr id="6" name="Slide Number Placeholder 5"/>
          <p:cNvSpPr>
            <a:spLocks noGrp="1"/>
          </p:cNvSpPr>
          <p:nvPr>
            <p:ph type="sldNum" sz="quarter" idx="12"/>
          </p:nvPr>
        </p:nvSpPr>
        <p:spPr/>
        <p:txBody>
          <a:bodyPr/>
          <a:lstStyle/>
          <a:p>
            <a:r>
              <a:rPr lang="en-US" dirty="0"/>
              <a:t>9-</a:t>
            </a:r>
            <a:fld id="{17707F45-43BA-4B69-8A2E-96B3DCF91EF1}" type="slidenum">
              <a:rPr lang="en-US" smtClean="0"/>
              <a:pPr/>
              <a:t>12</a:t>
            </a:fld>
            <a:endParaRPr lang="en-US" dirty="0"/>
          </a:p>
        </p:txBody>
      </p:sp>
      <p:pic>
        <p:nvPicPr>
          <p:cNvPr id="7" name="Picture 6"/>
          <p:cNvPicPr>
            <a:picLocks noChangeAspect="1"/>
          </p:cNvPicPr>
          <p:nvPr/>
        </p:nvPicPr>
        <p:blipFill>
          <a:blip r:embed="rId3"/>
          <a:stretch>
            <a:fillRect/>
          </a:stretch>
        </p:blipFill>
        <p:spPr>
          <a:xfrm>
            <a:off x="1030309" y="2247360"/>
            <a:ext cx="4430333" cy="3580326"/>
          </a:xfrm>
          <a:prstGeom prst="rect">
            <a:avLst/>
          </a:prstGeom>
        </p:spPr>
      </p:pic>
    </p:spTree>
    <p:extLst>
      <p:ext uri="{BB962C8B-B14F-4D97-AF65-F5344CB8AC3E}">
        <p14:creationId xmlns:p14="http://schemas.microsoft.com/office/powerpoint/2010/main" val="2886893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8" name="Title 1"/>
          <p:cNvSpPr>
            <a:spLocks noGrp="1"/>
          </p:cNvSpPr>
          <p:nvPr>
            <p:ph type="title"/>
          </p:nvPr>
        </p:nvSpPr>
        <p:spPr/>
        <p:txBody>
          <a:bodyPr/>
          <a:lstStyle/>
          <a:p>
            <a:r>
              <a:rPr lang="en-US" dirty="0"/>
              <a:t>Time Series Forecasting Methods</a:t>
            </a:r>
          </a:p>
        </p:txBody>
      </p:sp>
      <p:sp>
        <p:nvSpPr>
          <p:cNvPr id="7199" name="Content Placeholder 2"/>
          <p:cNvSpPr>
            <a:spLocks noGrp="1"/>
          </p:cNvSpPr>
          <p:nvPr>
            <p:ph idx="1"/>
          </p:nvPr>
        </p:nvSpPr>
        <p:spPr/>
        <p:txBody>
          <a:bodyPr/>
          <a:lstStyle/>
          <a:p>
            <a:pPr eaLnBrk="1" hangingPunct="1">
              <a:buFont typeface="Wingdings" pitchFamily="-72" charset="2"/>
              <a:buChar char="§"/>
            </a:pPr>
            <a:r>
              <a:rPr lang="en-US" dirty="0"/>
              <a:t>Moving Average Model – A time series forecasting model that </a:t>
            </a:r>
            <a:r>
              <a:rPr lang="en-US" dirty="0">
                <a:solidFill>
                  <a:srgbClr val="00B050"/>
                </a:solidFill>
              </a:rPr>
              <a:t>derives a forecast by taking an average of recent demand values.</a:t>
            </a:r>
          </a:p>
        </p:txBody>
      </p:sp>
      <p:pic>
        <p:nvPicPr>
          <p:cNvPr id="7200" name="Picture 3"/>
          <p:cNvPicPr>
            <a:picLocks noChangeAspect="1" noChangeArrowheads="1"/>
          </p:cNvPicPr>
          <p:nvPr/>
        </p:nvPicPr>
        <p:blipFill>
          <a:blip r:embed="rId3"/>
          <a:srcRect/>
          <a:stretch>
            <a:fillRect/>
          </a:stretch>
        </p:blipFill>
        <p:spPr bwMode="auto">
          <a:xfrm>
            <a:off x="2806053" y="4556127"/>
            <a:ext cx="5203111" cy="1620836"/>
          </a:xfrm>
          <a:prstGeom prst="rect">
            <a:avLst/>
          </a:prstGeom>
          <a:noFill/>
          <a:ln w="9525">
            <a:noFill/>
            <a:miter lim="800000"/>
            <a:headEnd/>
            <a:tailEnd/>
          </a:ln>
        </p:spPr>
      </p:pic>
      <p:graphicFrame>
        <p:nvGraphicFramePr>
          <p:cNvPr id="7196" name="Object 28"/>
          <p:cNvGraphicFramePr>
            <a:graphicFrameLocks noChangeAspect="1"/>
          </p:cNvGraphicFramePr>
          <p:nvPr>
            <p:extLst>
              <p:ext uri="{D42A27DB-BD31-4B8C-83A1-F6EECF244321}">
                <p14:modId xmlns:p14="http://schemas.microsoft.com/office/powerpoint/2010/main" val="2948879811"/>
              </p:ext>
            </p:extLst>
          </p:nvPr>
        </p:nvGraphicFramePr>
        <p:xfrm>
          <a:off x="2705180" y="2894873"/>
          <a:ext cx="2570788" cy="1542470"/>
        </p:xfrm>
        <a:graphic>
          <a:graphicData uri="http://schemas.openxmlformats.org/presentationml/2006/ole">
            <mc:AlternateContent xmlns:mc="http://schemas.openxmlformats.org/markup-compatibility/2006">
              <mc:Choice xmlns:v="urn:schemas-microsoft-com:vml" Requires="v">
                <p:oleObj spid="_x0000_s1123" name="Equation" r:id="rId4" imgW="952200" imgH="609480" progId="Equation.3">
                  <p:embed/>
                </p:oleObj>
              </mc:Choice>
              <mc:Fallback>
                <p:oleObj name="Equation" r:id="rId4" imgW="952200" imgH="609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5180" y="2894873"/>
                        <a:ext cx="2570788" cy="1542470"/>
                      </a:xfrm>
                      <a:prstGeom prst="rect">
                        <a:avLst/>
                      </a:prstGeom>
                      <a:noFill/>
                      <a:effectLst/>
                      <a:extLst/>
                    </p:spPr>
                  </p:pic>
                </p:oleObj>
              </mc:Fallback>
            </mc:AlternateContent>
          </a:graphicData>
        </a:graphic>
      </p:graphicFrame>
      <p:sp>
        <p:nvSpPr>
          <p:cNvPr id="4" name="Footer Placeholder 3"/>
          <p:cNvSpPr>
            <a:spLocks noGrp="1"/>
          </p:cNvSpPr>
          <p:nvPr>
            <p:ph type="ftr" sz="quarter" idx="11"/>
          </p:nvPr>
        </p:nvSpPr>
        <p:spPr/>
        <p:txBody>
          <a:bodyPr/>
          <a:lstStyle/>
          <a:p>
            <a:r>
              <a:rPr lang="en-US" dirty="0"/>
              <a:t>Copyright © 2016 Pearson Education, Inc.  </a:t>
            </a:r>
          </a:p>
        </p:txBody>
      </p:sp>
      <p:sp>
        <p:nvSpPr>
          <p:cNvPr id="5" name="Slide Number Placeholder 4"/>
          <p:cNvSpPr>
            <a:spLocks noGrp="1"/>
          </p:cNvSpPr>
          <p:nvPr>
            <p:ph type="sldNum" sz="quarter" idx="12"/>
          </p:nvPr>
        </p:nvSpPr>
        <p:spPr/>
        <p:txBody>
          <a:bodyPr/>
          <a:lstStyle/>
          <a:p>
            <a:r>
              <a:rPr lang="en-US" dirty="0"/>
              <a:t>9-</a:t>
            </a:r>
            <a:fld id="{17707F45-43BA-4B69-8A2E-96B3DCF91EF1}" type="slidenum">
              <a:rPr lang="en-US" smtClean="0"/>
              <a:pPr/>
              <a:t>13</a:t>
            </a:fld>
            <a:endParaRPr lang="en-US" dirty="0"/>
          </a:p>
        </p:txBody>
      </p:sp>
    </p:spTree>
    <p:extLst>
      <p:ext uri="{BB962C8B-B14F-4D97-AF65-F5344CB8AC3E}">
        <p14:creationId xmlns:p14="http://schemas.microsoft.com/office/powerpoint/2010/main" val="2990058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1" name="Title 1"/>
          <p:cNvSpPr>
            <a:spLocks noGrp="1"/>
          </p:cNvSpPr>
          <p:nvPr>
            <p:ph type="title"/>
          </p:nvPr>
        </p:nvSpPr>
        <p:spPr/>
        <p:txBody>
          <a:bodyPr/>
          <a:lstStyle/>
          <a:p>
            <a:r>
              <a:rPr lang="en-US" dirty="0"/>
              <a:t>Time Series Forecasting Methods</a:t>
            </a:r>
          </a:p>
        </p:txBody>
      </p:sp>
      <p:sp>
        <p:nvSpPr>
          <p:cNvPr id="5" name="Rectangle 5"/>
          <p:cNvSpPr>
            <a:spLocks noChangeArrowheads="1"/>
          </p:cNvSpPr>
          <p:nvPr/>
        </p:nvSpPr>
        <p:spPr bwMode="auto">
          <a:xfrm>
            <a:off x="2208214" y="1836739"/>
            <a:ext cx="3438525" cy="366767"/>
          </a:xfrm>
          <a:prstGeom prst="rect">
            <a:avLst/>
          </a:prstGeom>
          <a:noFill/>
          <a:ln>
            <a:noFill/>
          </a:ln>
          <a:effectLst/>
          <a:extLst/>
        </p:spPr>
        <p:txBody>
          <a:bodyPr lIns="90488" tIns="44450" rIns="90488" bIns="44450">
            <a:spAutoFit/>
          </a:bodyPr>
          <a:lstStyle/>
          <a:p>
            <a:pPr algn="ctr">
              <a:defRPr/>
            </a:pPr>
            <a:endParaRPr lang="en-US" dirty="0"/>
          </a:p>
        </p:txBody>
      </p:sp>
      <p:pic>
        <p:nvPicPr>
          <p:cNvPr id="4" name="Picture 3"/>
          <p:cNvPicPr>
            <a:picLocks noChangeAspect="1"/>
          </p:cNvPicPr>
          <p:nvPr/>
        </p:nvPicPr>
        <p:blipFill>
          <a:blip r:embed="rId2"/>
          <a:stretch>
            <a:fillRect/>
          </a:stretch>
        </p:blipFill>
        <p:spPr>
          <a:xfrm>
            <a:off x="3747752" y="1867643"/>
            <a:ext cx="7606048" cy="4254688"/>
          </a:xfrm>
          <a:prstGeom prst="rect">
            <a:avLst/>
          </a:prstGeom>
        </p:spPr>
      </p:pic>
      <p:sp>
        <p:nvSpPr>
          <p:cNvPr id="10" name="TextBox 9"/>
          <p:cNvSpPr txBox="1"/>
          <p:nvPr/>
        </p:nvSpPr>
        <p:spPr>
          <a:xfrm>
            <a:off x="953036" y="1836739"/>
            <a:ext cx="1790164" cy="2308324"/>
          </a:xfrm>
          <a:prstGeom prst="rect">
            <a:avLst/>
          </a:prstGeom>
          <a:noFill/>
        </p:spPr>
        <p:txBody>
          <a:bodyPr wrap="square" rtlCol="0">
            <a:spAutoFit/>
          </a:bodyPr>
          <a:lstStyle/>
          <a:p>
            <a:r>
              <a:rPr lang="en-US" sz="2400" b="1" dirty="0">
                <a:solidFill>
                  <a:srgbClr val="00B050"/>
                </a:solidFill>
              </a:rPr>
              <a:t>Two-Period and Four-Period Moving Average Forecasts</a:t>
            </a:r>
          </a:p>
        </p:txBody>
      </p:sp>
      <p:sp>
        <p:nvSpPr>
          <p:cNvPr id="11" name="Text Box 6"/>
          <p:cNvSpPr txBox="1">
            <a:spLocks noChangeArrowheads="1"/>
          </p:cNvSpPr>
          <p:nvPr/>
        </p:nvSpPr>
        <p:spPr bwMode="auto">
          <a:xfrm>
            <a:off x="838200" y="5876925"/>
            <a:ext cx="1150937"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Table 9.4</a:t>
            </a:r>
          </a:p>
        </p:txBody>
      </p:sp>
      <p:sp>
        <p:nvSpPr>
          <p:cNvPr id="8" name="TextBox 7"/>
          <p:cNvSpPr txBox="1"/>
          <p:nvPr/>
        </p:nvSpPr>
        <p:spPr>
          <a:xfrm>
            <a:off x="838200" y="4404575"/>
            <a:ext cx="2510307" cy="707886"/>
          </a:xfrm>
          <a:prstGeom prst="rect">
            <a:avLst/>
          </a:prstGeom>
          <a:noFill/>
        </p:spPr>
        <p:txBody>
          <a:bodyPr wrap="square" rtlCol="0">
            <a:spAutoFit/>
          </a:bodyPr>
          <a:lstStyle/>
          <a:p>
            <a:r>
              <a:rPr lang="en-US" sz="2000" b="1" dirty="0"/>
              <a:t>Example: Week 16 = (101 + 109)/2 = 105</a:t>
            </a:r>
          </a:p>
        </p:txBody>
      </p:sp>
      <p:cxnSp>
        <p:nvCxnSpPr>
          <p:cNvPr id="12" name="Straight Arrow Connector 11"/>
          <p:cNvCxnSpPr/>
          <p:nvPr/>
        </p:nvCxnSpPr>
        <p:spPr>
          <a:xfrm>
            <a:off x="2949262" y="4945487"/>
            <a:ext cx="4765183" cy="33485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r>
              <a:rPr lang="en-US" dirty="0"/>
              <a:t>Copyright © 2016 Pearson Education, Inc.  </a:t>
            </a:r>
          </a:p>
        </p:txBody>
      </p:sp>
      <p:sp>
        <p:nvSpPr>
          <p:cNvPr id="7" name="Slide Number Placeholder 6"/>
          <p:cNvSpPr>
            <a:spLocks noGrp="1"/>
          </p:cNvSpPr>
          <p:nvPr>
            <p:ph type="sldNum" sz="quarter" idx="12"/>
          </p:nvPr>
        </p:nvSpPr>
        <p:spPr/>
        <p:txBody>
          <a:bodyPr/>
          <a:lstStyle/>
          <a:p>
            <a:r>
              <a:rPr lang="en-US" dirty="0"/>
              <a:t>9-</a:t>
            </a:r>
            <a:fld id="{17707F45-43BA-4B69-8A2E-96B3DCF91EF1}" type="slidenum">
              <a:rPr lang="en-US" smtClean="0"/>
              <a:pPr/>
              <a:t>14</a:t>
            </a:fld>
            <a:endParaRPr lang="en-US" dirty="0"/>
          </a:p>
        </p:txBody>
      </p:sp>
    </p:spTree>
    <p:extLst>
      <p:ext uri="{BB962C8B-B14F-4D97-AF65-F5344CB8AC3E}">
        <p14:creationId xmlns:p14="http://schemas.microsoft.com/office/powerpoint/2010/main" val="2735250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1" name="Title 1"/>
          <p:cNvSpPr>
            <a:spLocks noGrp="1"/>
          </p:cNvSpPr>
          <p:nvPr>
            <p:ph type="title"/>
          </p:nvPr>
        </p:nvSpPr>
        <p:spPr/>
        <p:txBody>
          <a:bodyPr/>
          <a:lstStyle/>
          <a:p>
            <a:r>
              <a:rPr lang="en-US" dirty="0"/>
              <a:t>Time Series Forecasting Methods</a:t>
            </a:r>
          </a:p>
        </p:txBody>
      </p:sp>
      <p:sp>
        <p:nvSpPr>
          <p:cNvPr id="5" name="Rectangle 5"/>
          <p:cNvSpPr>
            <a:spLocks noChangeArrowheads="1"/>
          </p:cNvSpPr>
          <p:nvPr/>
        </p:nvSpPr>
        <p:spPr bwMode="auto">
          <a:xfrm>
            <a:off x="2208214" y="1836739"/>
            <a:ext cx="3438525" cy="366767"/>
          </a:xfrm>
          <a:prstGeom prst="rect">
            <a:avLst/>
          </a:prstGeom>
          <a:noFill/>
          <a:ln>
            <a:noFill/>
          </a:ln>
          <a:effectLst/>
          <a:extLst/>
        </p:spPr>
        <p:txBody>
          <a:bodyPr lIns="90488" tIns="44450" rIns="90488" bIns="44450">
            <a:spAutoFit/>
          </a:bodyPr>
          <a:lstStyle/>
          <a:p>
            <a:pPr algn="ctr">
              <a:defRPr/>
            </a:pPr>
            <a:endParaRPr lang="en-US" dirty="0"/>
          </a:p>
        </p:txBody>
      </p:sp>
      <p:sp>
        <p:nvSpPr>
          <p:cNvPr id="10" name="TextBox 9"/>
          <p:cNvSpPr txBox="1"/>
          <p:nvPr/>
        </p:nvSpPr>
        <p:spPr>
          <a:xfrm>
            <a:off x="953035" y="1836739"/>
            <a:ext cx="2253803" cy="1569660"/>
          </a:xfrm>
          <a:prstGeom prst="rect">
            <a:avLst/>
          </a:prstGeom>
          <a:noFill/>
        </p:spPr>
        <p:txBody>
          <a:bodyPr wrap="square" rtlCol="0">
            <a:spAutoFit/>
          </a:bodyPr>
          <a:lstStyle/>
          <a:p>
            <a:r>
              <a:rPr lang="en-US" sz="2400" b="1" dirty="0"/>
              <a:t>Two-Period and Four-Period Moving Average Forecasts</a:t>
            </a:r>
          </a:p>
        </p:txBody>
      </p:sp>
      <p:sp>
        <p:nvSpPr>
          <p:cNvPr id="11" name="Text Box 6"/>
          <p:cNvSpPr txBox="1">
            <a:spLocks noChangeArrowheads="1"/>
          </p:cNvSpPr>
          <p:nvPr/>
        </p:nvSpPr>
        <p:spPr bwMode="auto">
          <a:xfrm>
            <a:off x="838200" y="5876925"/>
            <a:ext cx="1150937"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Figure 9.6</a:t>
            </a:r>
          </a:p>
        </p:txBody>
      </p:sp>
      <p:pic>
        <p:nvPicPr>
          <p:cNvPr id="6" name="Picture 5"/>
          <p:cNvPicPr>
            <a:picLocks noChangeAspect="1"/>
          </p:cNvPicPr>
          <p:nvPr/>
        </p:nvPicPr>
        <p:blipFill>
          <a:blip r:embed="rId2"/>
          <a:stretch>
            <a:fillRect/>
          </a:stretch>
        </p:blipFill>
        <p:spPr>
          <a:xfrm>
            <a:off x="4465065" y="1821926"/>
            <a:ext cx="6249770" cy="4280954"/>
          </a:xfrm>
          <a:prstGeom prst="rect">
            <a:avLst/>
          </a:prstGeom>
        </p:spPr>
      </p:pic>
      <p:sp>
        <p:nvSpPr>
          <p:cNvPr id="4" name="Footer Placeholder 3"/>
          <p:cNvSpPr>
            <a:spLocks noGrp="1"/>
          </p:cNvSpPr>
          <p:nvPr>
            <p:ph type="ftr" sz="quarter" idx="11"/>
          </p:nvPr>
        </p:nvSpPr>
        <p:spPr/>
        <p:txBody>
          <a:bodyPr/>
          <a:lstStyle/>
          <a:p>
            <a:r>
              <a:rPr lang="en-US" dirty="0"/>
              <a:t>Copyright © 2016 Pearson Education, Inc.  </a:t>
            </a:r>
          </a:p>
        </p:txBody>
      </p:sp>
      <p:sp>
        <p:nvSpPr>
          <p:cNvPr id="7" name="Slide Number Placeholder 6"/>
          <p:cNvSpPr>
            <a:spLocks noGrp="1"/>
          </p:cNvSpPr>
          <p:nvPr>
            <p:ph type="sldNum" sz="quarter" idx="12"/>
          </p:nvPr>
        </p:nvSpPr>
        <p:spPr/>
        <p:txBody>
          <a:bodyPr/>
          <a:lstStyle/>
          <a:p>
            <a:r>
              <a:rPr lang="en-US" dirty="0"/>
              <a:t>9-</a:t>
            </a:r>
            <a:fld id="{17707F45-43BA-4B69-8A2E-96B3DCF91EF1}" type="slidenum">
              <a:rPr lang="en-US" smtClean="0"/>
              <a:pPr/>
              <a:t>15</a:t>
            </a:fld>
            <a:endParaRPr lang="en-US" dirty="0"/>
          </a:p>
        </p:txBody>
      </p:sp>
    </p:spTree>
    <p:extLst>
      <p:ext uri="{BB962C8B-B14F-4D97-AF65-F5344CB8AC3E}">
        <p14:creationId xmlns:p14="http://schemas.microsoft.com/office/powerpoint/2010/main" val="2925227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normAutofit/>
          </a:bodyPr>
          <a:lstStyle/>
          <a:p>
            <a:r>
              <a:rPr lang="en-US" dirty="0"/>
              <a:t>Time Series Forecasting Methods</a:t>
            </a:r>
          </a:p>
        </p:txBody>
      </p:sp>
      <p:sp>
        <p:nvSpPr>
          <p:cNvPr id="3" name="Content Placeholder 2"/>
          <p:cNvSpPr>
            <a:spLocks noGrp="1"/>
          </p:cNvSpPr>
          <p:nvPr>
            <p:ph idx="1"/>
          </p:nvPr>
        </p:nvSpPr>
        <p:spPr/>
        <p:txBody>
          <a:bodyPr/>
          <a:lstStyle/>
          <a:p>
            <a:pPr eaLnBrk="1" hangingPunct="1">
              <a:defRPr/>
            </a:pPr>
            <a:r>
              <a:rPr lang="en-US" dirty="0">
                <a:solidFill>
                  <a:srgbClr val="00B050"/>
                </a:solidFill>
              </a:rPr>
              <a:t>Weighted Moving Average Model </a:t>
            </a:r>
            <a:r>
              <a:rPr lang="en-US" dirty="0"/>
              <a:t>– A form of the moving average model that allows </a:t>
            </a:r>
            <a:r>
              <a:rPr lang="en-US" dirty="0">
                <a:solidFill>
                  <a:srgbClr val="00B050"/>
                </a:solidFill>
              </a:rPr>
              <a:t>the actual weights applied to past observations to differ.</a:t>
            </a:r>
          </a:p>
          <a:p>
            <a:pPr marL="0" indent="0">
              <a:buNone/>
              <a:defRPr/>
            </a:pPr>
            <a:endParaRPr lang="en-US" dirty="0"/>
          </a:p>
        </p:txBody>
      </p:sp>
      <p:pic>
        <p:nvPicPr>
          <p:cNvPr id="34819" name="Picture 3"/>
          <p:cNvPicPr>
            <a:picLocks noChangeAspect="1" noChangeArrowheads="1"/>
          </p:cNvPicPr>
          <p:nvPr/>
        </p:nvPicPr>
        <p:blipFill>
          <a:blip r:embed="rId2"/>
          <a:srcRect/>
          <a:stretch>
            <a:fillRect/>
          </a:stretch>
        </p:blipFill>
        <p:spPr bwMode="auto">
          <a:xfrm>
            <a:off x="2962141" y="4355417"/>
            <a:ext cx="4869493" cy="1147312"/>
          </a:xfrm>
          <a:prstGeom prst="rect">
            <a:avLst/>
          </a:prstGeom>
          <a:noFill/>
          <a:ln w="9525">
            <a:noFill/>
            <a:miter lim="800000"/>
            <a:headEnd/>
            <a:tailEnd/>
          </a:ln>
        </p:spPr>
      </p:pic>
      <p:pic>
        <p:nvPicPr>
          <p:cNvPr id="34820" name="Picture 20"/>
          <p:cNvPicPr>
            <a:picLocks noChangeAspect="1" noChangeArrowheads="1"/>
          </p:cNvPicPr>
          <p:nvPr/>
        </p:nvPicPr>
        <p:blipFill>
          <a:blip r:embed="rId3"/>
          <a:srcRect/>
          <a:stretch>
            <a:fillRect/>
          </a:stretch>
        </p:blipFill>
        <p:spPr bwMode="auto">
          <a:xfrm>
            <a:off x="2962141" y="3246818"/>
            <a:ext cx="3056147" cy="969982"/>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dirty="0"/>
              <a:t>Copyright © 2016 Pearson Education, Inc.  </a:t>
            </a:r>
          </a:p>
        </p:txBody>
      </p:sp>
      <p:sp>
        <p:nvSpPr>
          <p:cNvPr id="6" name="Slide Number Placeholder 5"/>
          <p:cNvSpPr>
            <a:spLocks noGrp="1"/>
          </p:cNvSpPr>
          <p:nvPr>
            <p:ph type="sldNum" sz="quarter" idx="12"/>
          </p:nvPr>
        </p:nvSpPr>
        <p:spPr/>
        <p:txBody>
          <a:bodyPr/>
          <a:lstStyle/>
          <a:p>
            <a:r>
              <a:rPr lang="en-US" dirty="0"/>
              <a:t>9-</a:t>
            </a:r>
            <a:fld id="{17707F45-43BA-4B69-8A2E-96B3DCF91EF1}" type="slidenum">
              <a:rPr lang="en-US" smtClean="0"/>
              <a:pPr/>
              <a:t>16</a:t>
            </a:fld>
            <a:endParaRPr lang="en-US" dirty="0"/>
          </a:p>
        </p:txBody>
      </p:sp>
    </p:spTree>
    <p:extLst>
      <p:ext uri="{BB962C8B-B14F-4D97-AF65-F5344CB8AC3E}">
        <p14:creationId xmlns:p14="http://schemas.microsoft.com/office/powerpoint/2010/main" val="3104566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9.1 – Flavio’s Pizza</a:t>
            </a:r>
          </a:p>
        </p:txBody>
      </p:sp>
      <p:sp>
        <p:nvSpPr>
          <p:cNvPr id="3" name="Content Placeholder 2"/>
          <p:cNvSpPr>
            <a:spLocks noGrp="1"/>
          </p:cNvSpPr>
          <p:nvPr>
            <p:ph idx="1"/>
          </p:nvPr>
        </p:nvSpPr>
        <p:spPr/>
        <p:txBody>
          <a:bodyPr>
            <a:normAutofit/>
          </a:bodyPr>
          <a:lstStyle/>
          <a:p>
            <a:r>
              <a:rPr lang="en-US" sz="2200" dirty="0"/>
              <a:t>Flavio’s Pizza has recorded the following demand history for </a:t>
            </a:r>
            <a:r>
              <a:rPr lang="en-US" sz="2200" u="sng" dirty="0">
                <a:solidFill>
                  <a:srgbClr val="0070C0"/>
                </a:solidFill>
              </a:rPr>
              <a:t>each Friday night for the past five weeks. </a:t>
            </a:r>
          </a:p>
          <a:p>
            <a:r>
              <a:rPr lang="en-US" sz="2200" dirty="0"/>
              <a:t>Develop forecasts for </a:t>
            </a:r>
            <a:r>
              <a:rPr lang="en-US" sz="2200" dirty="0">
                <a:solidFill>
                  <a:srgbClr val="0070C0"/>
                </a:solidFill>
              </a:rPr>
              <a:t>week 6</a:t>
            </a:r>
            <a:r>
              <a:rPr lang="en-US" sz="2200" dirty="0"/>
              <a:t> using a </a:t>
            </a:r>
            <a:r>
              <a:rPr lang="en-US" sz="2200" dirty="0">
                <a:solidFill>
                  <a:srgbClr val="0070C0"/>
                </a:solidFill>
              </a:rPr>
              <a:t>two-period moving average and a 3-period weighted moving average</a:t>
            </a:r>
            <a:r>
              <a:rPr lang="en-US" sz="2200" dirty="0"/>
              <a:t> using the following </a:t>
            </a:r>
            <a:r>
              <a:rPr lang="en-US" sz="2200" dirty="0">
                <a:solidFill>
                  <a:srgbClr val="0070C0"/>
                </a:solidFill>
              </a:rPr>
              <a:t>demands and weights (0.4, 0.35, and 0.25, starting with the most recent observation.</a:t>
            </a:r>
          </a:p>
        </p:txBody>
      </p:sp>
      <p:pic>
        <p:nvPicPr>
          <p:cNvPr id="6" name="Picture 5"/>
          <p:cNvPicPr>
            <a:picLocks noChangeAspect="1"/>
          </p:cNvPicPr>
          <p:nvPr/>
        </p:nvPicPr>
        <p:blipFill>
          <a:blip r:embed="rId3"/>
          <a:stretch>
            <a:fillRect/>
          </a:stretch>
        </p:blipFill>
        <p:spPr>
          <a:xfrm>
            <a:off x="542921" y="3600808"/>
            <a:ext cx="1919417" cy="1779687"/>
          </a:xfrm>
          <a:prstGeom prst="rect">
            <a:avLst/>
          </a:prstGeom>
        </p:spPr>
      </p:pic>
      <p:sp>
        <p:nvSpPr>
          <p:cNvPr id="7" name="TextBox 6"/>
          <p:cNvSpPr txBox="1"/>
          <p:nvPr/>
        </p:nvSpPr>
        <p:spPr>
          <a:xfrm>
            <a:off x="5548110" y="4655849"/>
            <a:ext cx="5805690" cy="707886"/>
          </a:xfrm>
          <a:prstGeom prst="rect">
            <a:avLst/>
          </a:prstGeom>
          <a:noFill/>
        </p:spPr>
        <p:txBody>
          <a:bodyPr wrap="square" rtlCol="0">
            <a:spAutoFit/>
          </a:bodyPr>
          <a:lstStyle/>
          <a:p>
            <a:r>
              <a:rPr lang="en-US" sz="2000" b="1" u="sng" dirty="0">
                <a:solidFill>
                  <a:srgbClr val="FFC000"/>
                </a:solidFill>
              </a:rPr>
              <a:t>The three-period weighted moving average forecast would be:</a:t>
            </a:r>
          </a:p>
        </p:txBody>
      </p:sp>
      <p:sp>
        <p:nvSpPr>
          <p:cNvPr id="8" name="TextBox 7"/>
          <p:cNvSpPr txBox="1"/>
          <p:nvPr/>
        </p:nvSpPr>
        <p:spPr>
          <a:xfrm>
            <a:off x="5510520" y="3478234"/>
            <a:ext cx="5383369" cy="707886"/>
          </a:xfrm>
          <a:prstGeom prst="rect">
            <a:avLst/>
          </a:prstGeom>
          <a:noFill/>
        </p:spPr>
        <p:txBody>
          <a:bodyPr wrap="square" rtlCol="0">
            <a:spAutoFit/>
          </a:bodyPr>
          <a:lstStyle/>
          <a:p>
            <a:r>
              <a:rPr lang="en-US" sz="2000" b="1" u="sng" dirty="0">
                <a:solidFill>
                  <a:srgbClr val="FFC000"/>
                </a:solidFill>
              </a:rPr>
              <a:t>The two-period moving average forecast would be:</a:t>
            </a:r>
          </a:p>
        </p:txBody>
      </p:sp>
      <p:pic>
        <p:nvPicPr>
          <p:cNvPr id="9" name="Picture 8"/>
          <p:cNvPicPr>
            <a:picLocks noChangeAspect="1"/>
          </p:cNvPicPr>
          <p:nvPr/>
        </p:nvPicPr>
        <p:blipFill>
          <a:blip r:embed="rId4"/>
          <a:stretch>
            <a:fillRect/>
          </a:stretch>
        </p:blipFill>
        <p:spPr>
          <a:xfrm>
            <a:off x="6029511" y="3938409"/>
            <a:ext cx="4420569" cy="495422"/>
          </a:xfrm>
          <a:prstGeom prst="rect">
            <a:avLst/>
          </a:prstGeom>
        </p:spPr>
      </p:pic>
      <p:pic>
        <p:nvPicPr>
          <p:cNvPr id="10" name="Picture 9"/>
          <p:cNvPicPr>
            <a:picLocks noChangeAspect="1"/>
          </p:cNvPicPr>
          <p:nvPr/>
        </p:nvPicPr>
        <p:blipFill>
          <a:blip r:embed="rId5"/>
          <a:stretch>
            <a:fillRect/>
          </a:stretch>
        </p:blipFill>
        <p:spPr>
          <a:xfrm>
            <a:off x="5510520" y="5380495"/>
            <a:ext cx="5618234" cy="500769"/>
          </a:xfrm>
          <a:prstGeom prst="rect">
            <a:avLst/>
          </a:prstGeom>
        </p:spPr>
      </p:pic>
      <p:sp>
        <p:nvSpPr>
          <p:cNvPr id="11" name="Footer Placeholder 10"/>
          <p:cNvSpPr>
            <a:spLocks noGrp="1"/>
          </p:cNvSpPr>
          <p:nvPr>
            <p:ph type="ftr" sz="quarter" idx="11"/>
          </p:nvPr>
        </p:nvSpPr>
        <p:spPr/>
        <p:txBody>
          <a:bodyPr/>
          <a:lstStyle/>
          <a:p>
            <a:r>
              <a:rPr lang="en-US" dirty="0"/>
              <a:t>Copyright © 2016 Pearson Education, Inc.  </a:t>
            </a:r>
          </a:p>
        </p:txBody>
      </p:sp>
      <p:sp>
        <p:nvSpPr>
          <p:cNvPr id="12" name="Slide Number Placeholder 11"/>
          <p:cNvSpPr>
            <a:spLocks noGrp="1"/>
          </p:cNvSpPr>
          <p:nvPr>
            <p:ph type="sldNum" sz="quarter" idx="12"/>
          </p:nvPr>
        </p:nvSpPr>
        <p:spPr/>
        <p:txBody>
          <a:bodyPr/>
          <a:lstStyle/>
          <a:p>
            <a:r>
              <a:rPr lang="en-US" dirty="0"/>
              <a:t>9-</a:t>
            </a:r>
            <a:fld id="{17707F45-43BA-4B69-8A2E-96B3DCF91EF1}" type="slidenum">
              <a:rPr lang="en-US" smtClean="0"/>
              <a:pPr/>
              <a:t>17</a:t>
            </a:fld>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258484247"/>
              </p:ext>
            </p:extLst>
          </p:nvPr>
        </p:nvGraphicFramePr>
        <p:xfrm>
          <a:off x="3920898" y="3478234"/>
          <a:ext cx="1203890" cy="722334"/>
        </p:xfrm>
        <a:graphic>
          <a:graphicData uri="http://schemas.openxmlformats.org/presentationml/2006/ole">
            <mc:AlternateContent xmlns:mc="http://schemas.openxmlformats.org/markup-compatibility/2006">
              <mc:Choice xmlns:v="urn:schemas-microsoft-com:vml" Requires="v">
                <p:oleObj spid="_x0000_s2084" name="Equation" r:id="rId6" imgW="952087" imgH="609336" progId="Equation.3">
                  <p:embed/>
                </p:oleObj>
              </mc:Choice>
              <mc:Fallback>
                <p:oleObj name="Equation" r:id="rId6" imgW="952087" imgH="609336" progId="Equation.3">
                  <p:embed/>
                  <p:pic>
                    <p:nvPicPr>
                      <p:cNvPr id="0" name="Object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20898" y="3478234"/>
                        <a:ext cx="1203890" cy="722334"/>
                      </a:xfrm>
                      <a:prstGeom prst="rect">
                        <a:avLst/>
                      </a:prstGeom>
                      <a:noFill/>
                      <a:ln>
                        <a:noFill/>
                      </a:ln>
                    </p:spPr>
                  </p:pic>
                </p:oleObj>
              </mc:Fallback>
            </mc:AlternateContent>
          </a:graphicData>
        </a:graphic>
      </p:graphicFrame>
      <p:sp>
        <p:nvSpPr>
          <p:cNvPr id="5" name="TextBox 4"/>
          <p:cNvSpPr txBox="1"/>
          <p:nvPr/>
        </p:nvSpPr>
        <p:spPr>
          <a:xfrm>
            <a:off x="3526972" y="4110665"/>
            <a:ext cx="1771650" cy="646331"/>
          </a:xfrm>
          <a:prstGeom prst="rect">
            <a:avLst/>
          </a:prstGeom>
          <a:noFill/>
        </p:spPr>
        <p:txBody>
          <a:bodyPr wrap="square" rtlCol="0">
            <a:spAutoFit/>
          </a:bodyPr>
          <a:lstStyle/>
          <a:p>
            <a:r>
              <a:rPr lang="en-AU" sz="1200" dirty="0"/>
              <a:t>=</a:t>
            </a:r>
            <a:r>
              <a:rPr lang="en-AU" sz="1200" dirty="0">
                <a:solidFill>
                  <a:srgbClr val="0070C0"/>
                </a:solidFill>
              </a:rPr>
              <a:t>Demand</a:t>
            </a:r>
            <a:r>
              <a:rPr lang="en-AU" sz="1200" dirty="0"/>
              <a:t>/</a:t>
            </a:r>
            <a:r>
              <a:rPr lang="en-AU" sz="1200" b="1" dirty="0">
                <a:solidFill>
                  <a:srgbClr val="00B050"/>
                </a:solidFill>
              </a:rPr>
              <a:t>number of most recent demand observations.</a:t>
            </a:r>
            <a:endParaRPr lang="en-US" sz="1200" b="1" dirty="0">
              <a:solidFill>
                <a:srgbClr val="00B050"/>
              </a:solidFill>
            </a:endParaRPr>
          </a:p>
        </p:txBody>
      </p:sp>
      <p:pic>
        <p:nvPicPr>
          <p:cNvPr id="14" name="Picture 20"/>
          <p:cNvPicPr>
            <a:picLocks noChangeAspect="1" noChangeArrowheads="1"/>
          </p:cNvPicPr>
          <p:nvPr/>
        </p:nvPicPr>
        <p:blipFill>
          <a:blip r:embed="rId8"/>
          <a:srcRect/>
          <a:stretch>
            <a:fillRect/>
          </a:stretch>
        </p:blipFill>
        <p:spPr bwMode="auto">
          <a:xfrm>
            <a:off x="2673803" y="5167997"/>
            <a:ext cx="2247308" cy="713267"/>
          </a:xfrm>
          <a:prstGeom prst="rect">
            <a:avLst/>
          </a:prstGeom>
          <a:noFill/>
          <a:ln w="9525">
            <a:noFill/>
            <a:miter lim="800000"/>
            <a:headEnd/>
            <a:tailEnd/>
          </a:ln>
        </p:spPr>
      </p:pic>
      <p:sp>
        <p:nvSpPr>
          <p:cNvPr id="16" name="TextBox 15"/>
          <p:cNvSpPr txBox="1"/>
          <p:nvPr/>
        </p:nvSpPr>
        <p:spPr>
          <a:xfrm>
            <a:off x="1959429" y="5881264"/>
            <a:ext cx="2735036" cy="646331"/>
          </a:xfrm>
          <a:prstGeom prst="rect">
            <a:avLst/>
          </a:prstGeom>
          <a:noFill/>
        </p:spPr>
        <p:txBody>
          <a:bodyPr wrap="square" rtlCol="0">
            <a:spAutoFit/>
          </a:bodyPr>
          <a:lstStyle/>
          <a:p>
            <a:r>
              <a:rPr lang="en-AU" sz="1200" dirty="0"/>
              <a:t>=</a:t>
            </a:r>
            <a:r>
              <a:rPr lang="en-AU" sz="1200" dirty="0">
                <a:solidFill>
                  <a:srgbClr val="0070C0"/>
                </a:solidFill>
              </a:rPr>
              <a:t>weight*demand time + weight *demand time + weight* demand time…=X</a:t>
            </a:r>
            <a:endParaRPr lang="en-US" sz="1200" b="1" dirty="0">
              <a:solidFill>
                <a:srgbClr val="00B050"/>
              </a:solidFill>
            </a:endParaRPr>
          </a:p>
        </p:txBody>
      </p:sp>
    </p:spTree>
    <p:extLst>
      <p:ext uri="{BB962C8B-B14F-4D97-AF65-F5344CB8AC3E}">
        <p14:creationId xmlns:p14="http://schemas.microsoft.com/office/powerpoint/2010/main" val="1039007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normAutofit/>
          </a:bodyPr>
          <a:lstStyle/>
          <a:p>
            <a:r>
              <a:rPr lang="en-US" dirty="0"/>
              <a:t>Time Series Forecasting Methods</a:t>
            </a:r>
          </a:p>
        </p:txBody>
      </p:sp>
      <p:sp>
        <p:nvSpPr>
          <p:cNvPr id="36866" name="Content Placeholder 2"/>
          <p:cNvSpPr>
            <a:spLocks noGrp="1"/>
          </p:cNvSpPr>
          <p:nvPr>
            <p:ph idx="1"/>
          </p:nvPr>
        </p:nvSpPr>
        <p:spPr/>
        <p:txBody>
          <a:bodyPr/>
          <a:lstStyle/>
          <a:p>
            <a:pPr eaLnBrk="1" hangingPunct="1">
              <a:buFont typeface="Wingdings" pitchFamily="-72" charset="2"/>
              <a:buChar char="§"/>
            </a:pPr>
            <a:r>
              <a:rPr lang="en-US" dirty="0"/>
              <a:t>Exponential Smoothing Model – A form of the moving average model in which the forecast for the next period is calculated as the weighted average of the current period’s actual value and forecast.</a:t>
            </a:r>
          </a:p>
        </p:txBody>
      </p:sp>
      <p:pic>
        <p:nvPicPr>
          <p:cNvPr id="36867" name="Picture 3"/>
          <p:cNvPicPr>
            <a:picLocks noChangeAspect="1" noChangeArrowheads="1"/>
          </p:cNvPicPr>
          <p:nvPr/>
        </p:nvPicPr>
        <p:blipFill>
          <a:blip r:embed="rId2"/>
          <a:srcRect/>
          <a:stretch>
            <a:fillRect/>
          </a:stretch>
        </p:blipFill>
        <p:spPr bwMode="auto">
          <a:xfrm>
            <a:off x="4990909" y="4237719"/>
            <a:ext cx="6838682" cy="1955800"/>
          </a:xfrm>
          <a:prstGeom prst="rect">
            <a:avLst/>
          </a:prstGeom>
          <a:noFill/>
          <a:ln w="9525">
            <a:noFill/>
            <a:miter lim="800000"/>
            <a:headEnd/>
            <a:tailEnd/>
          </a:ln>
        </p:spPr>
      </p:pic>
      <p:pic>
        <p:nvPicPr>
          <p:cNvPr id="36868" name="Picture 2"/>
          <p:cNvPicPr>
            <a:picLocks noChangeAspect="1" noChangeArrowheads="1"/>
          </p:cNvPicPr>
          <p:nvPr/>
        </p:nvPicPr>
        <p:blipFill>
          <a:blip r:embed="rId3"/>
          <a:srcRect/>
          <a:stretch>
            <a:fillRect/>
          </a:stretch>
        </p:blipFill>
        <p:spPr bwMode="auto">
          <a:xfrm>
            <a:off x="5936241" y="3748777"/>
            <a:ext cx="3411866" cy="971514"/>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r>
              <a:rPr lang="en-US" dirty="0"/>
              <a:t>Copyright © 2016 Pearson Education, Inc.  </a:t>
            </a:r>
          </a:p>
        </p:txBody>
      </p:sp>
      <p:sp>
        <p:nvSpPr>
          <p:cNvPr id="5" name="Slide Number Placeholder 4"/>
          <p:cNvSpPr>
            <a:spLocks noGrp="1"/>
          </p:cNvSpPr>
          <p:nvPr>
            <p:ph type="sldNum" sz="quarter" idx="12"/>
          </p:nvPr>
        </p:nvSpPr>
        <p:spPr/>
        <p:txBody>
          <a:bodyPr/>
          <a:lstStyle/>
          <a:p>
            <a:r>
              <a:rPr lang="en-US" dirty="0"/>
              <a:t>9-</a:t>
            </a:r>
            <a:fld id="{17707F45-43BA-4B69-8A2E-96B3DCF91EF1}" type="slidenum">
              <a:rPr lang="en-US" smtClean="0"/>
              <a:pPr/>
              <a:t>18</a:t>
            </a:fld>
            <a:endParaRPr lang="en-US" dirty="0"/>
          </a:p>
        </p:txBody>
      </p:sp>
      <p:sp>
        <p:nvSpPr>
          <p:cNvPr id="8" name="TextBox 7"/>
          <p:cNvSpPr txBox="1"/>
          <p:nvPr/>
        </p:nvSpPr>
        <p:spPr>
          <a:xfrm>
            <a:off x="5666013" y="3195253"/>
            <a:ext cx="5012871" cy="646331"/>
          </a:xfrm>
          <a:prstGeom prst="rect">
            <a:avLst/>
          </a:prstGeom>
          <a:noFill/>
        </p:spPr>
        <p:txBody>
          <a:bodyPr wrap="square" rtlCol="0">
            <a:spAutoFit/>
          </a:bodyPr>
          <a:lstStyle/>
          <a:p>
            <a:r>
              <a:rPr lang="en-AU" dirty="0">
                <a:solidFill>
                  <a:srgbClr val="00B0F0"/>
                </a:solidFill>
              </a:rPr>
              <a:t>Smoothing value</a:t>
            </a:r>
            <a:r>
              <a:rPr lang="en-AU" dirty="0"/>
              <a:t>* </a:t>
            </a:r>
            <a:r>
              <a:rPr lang="en-AU" dirty="0">
                <a:solidFill>
                  <a:srgbClr val="00B0F0"/>
                </a:solidFill>
              </a:rPr>
              <a:t>actual demand value </a:t>
            </a:r>
            <a:r>
              <a:rPr lang="en-AU" dirty="0"/>
              <a:t>+ </a:t>
            </a:r>
            <a:r>
              <a:rPr lang="en-AU" dirty="0">
                <a:solidFill>
                  <a:srgbClr val="00B0F0"/>
                </a:solidFill>
              </a:rPr>
              <a:t>(1- </a:t>
            </a:r>
            <a:r>
              <a:rPr lang="en-US" dirty="0">
                <a:solidFill>
                  <a:srgbClr val="00B0F0"/>
                </a:solidFill>
                <a:latin typeface="Symbol" panose="05050102010706020507" pitchFamily="18" charset="2"/>
              </a:rPr>
              <a:t>a)</a:t>
            </a:r>
            <a:r>
              <a:rPr lang="en-US" dirty="0">
                <a:latin typeface="Symbol" panose="05050102010706020507" pitchFamily="18" charset="2"/>
              </a:rPr>
              <a:t>* </a:t>
            </a:r>
            <a:r>
              <a:rPr lang="en-US" dirty="0">
                <a:solidFill>
                  <a:srgbClr val="00B0F0"/>
                </a:solidFill>
              </a:rPr>
              <a:t>Forecast for period 1</a:t>
            </a:r>
            <a:r>
              <a:rPr lang="en-AU" dirty="0">
                <a:solidFill>
                  <a:srgbClr val="00B0F0"/>
                </a:solidFill>
              </a:rPr>
              <a:t> </a:t>
            </a:r>
            <a:endParaRPr lang="en-US" dirty="0">
              <a:solidFill>
                <a:srgbClr val="00B0F0"/>
              </a:solidFill>
            </a:endParaRPr>
          </a:p>
        </p:txBody>
      </p:sp>
    </p:spTree>
    <p:extLst>
      <p:ext uri="{BB962C8B-B14F-4D97-AF65-F5344CB8AC3E}">
        <p14:creationId xmlns:p14="http://schemas.microsoft.com/office/powerpoint/2010/main" val="717164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Series Forecasting Methods</a:t>
            </a:r>
          </a:p>
        </p:txBody>
      </p:sp>
      <p:sp>
        <p:nvSpPr>
          <p:cNvPr id="3" name="Content Placeholder 2"/>
          <p:cNvSpPr>
            <a:spLocks noGrp="1"/>
          </p:cNvSpPr>
          <p:nvPr>
            <p:ph idx="1"/>
          </p:nvPr>
        </p:nvSpPr>
        <p:spPr/>
        <p:txBody>
          <a:bodyPr/>
          <a:lstStyle/>
          <a:p>
            <a:pPr>
              <a:spcBef>
                <a:spcPts val="0"/>
              </a:spcBef>
              <a:spcAft>
                <a:spcPts val="1200"/>
              </a:spcAft>
            </a:pPr>
            <a:r>
              <a:rPr lang="en-US" dirty="0"/>
              <a:t>Exponential Smoothing Model</a:t>
            </a:r>
          </a:p>
          <a:p>
            <a:pPr lvl="1">
              <a:spcBef>
                <a:spcPts val="0"/>
              </a:spcBef>
              <a:spcAft>
                <a:spcPts val="1200"/>
              </a:spcAft>
            </a:pPr>
            <a:r>
              <a:rPr lang="en-US" dirty="0"/>
              <a:t>The general rule for determining the </a:t>
            </a:r>
            <a:r>
              <a:rPr lang="en-US" dirty="0">
                <a:latin typeface="Symbol" panose="05050102010706020507" pitchFamily="18" charset="2"/>
              </a:rPr>
              <a:t>a </a:t>
            </a:r>
            <a:r>
              <a:rPr lang="en-US" dirty="0"/>
              <a:t> value (Alpha):</a:t>
            </a:r>
          </a:p>
          <a:p>
            <a:pPr lvl="2"/>
            <a:r>
              <a:rPr lang="en-US" sz="2200" dirty="0"/>
              <a:t>The </a:t>
            </a:r>
            <a:r>
              <a:rPr lang="en-US" sz="2200" dirty="0">
                <a:solidFill>
                  <a:srgbClr val="00B050"/>
                </a:solidFill>
              </a:rPr>
              <a:t>greater the randomness in the time series data</a:t>
            </a:r>
            <a:r>
              <a:rPr lang="en-US" sz="2200" dirty="0"/>
              <a:t>, the </a:t>
            </a:r>
            <a:r>
              <a:rPr lang="en-US" sz="2200" b="1" dirty="0">
                <a:solidFill>
                  <a:srgbClr val="0070C0"/>
                </a:solidFill>
              </a:rPr>
              <a:t>lower the </a:t>
            </a:r>
            <a:r>
              <a:rPr lang="en-US" sz="2200" b="1" dirty="0">
                <a:solidFill>
                  <a:srgbClr val="0070C0"/>
                </a:solidFill>
                <a:latin typeface="Symbol" panose="05050102010706020507" pitchFamily="18" charset="2"/>
              </a:rPr>
              <a:t>a</a:t>
            </a:r>
            <a:r>
              <a:rPr lang="en-US" sz="2200" b="1" dirty="0">
                <a:solidFill>
                  <a:srgbClr val="0070C0"/>
                </a:solidFill>
              </a:rPr>
              <a:t> value should be.</a:t>
            </a:r>
          </a:p>
          <a:p>
            <a:pPr lvl="2"/>
            <a:r>
              <a:rPr lang="en-US" sz="2200" dirty="0">
                <a:solidFill>
                  <a:srgbClr val="00B050"/>
                </a:solidFill>
              </a:rPr>
              <a:t>The less randomness in the time series data</a:t>
            </a:r>
            <a:r>
              <a:rPr lang="en-US" sz="2200" dirty="0"/>
              <a:t>, the </a:t>
            </a:r>
            <a:r>
              <a:rPr lang="en-US" sz="2200" b="1" dirty="0">
                <a:solidFill>
                  <a:srgbClr val="0070C0"/>
                </a:solidFill>
              </a:rPr>
              <a:t>higher the </a:t>
            </a:r>
            <a:r>
              <a:rPr lang="en-US" sz="2200" b="1" dirty="0">
                <a:solidFill>
                  <a:srgbClr val="0070C0"/>
                </a:solidFill>
                <a:latin typeface="Symbol" panose="05050102010706020507" pitchFamily="18" charset="2"/>
              </a:rPr>
              <a:t>a</a:t>
            </a:r>
            <a:r>
              <a:rPr lang="en-US" sz="2200" b="1" dirty="0">
                <a:solidFill>
                  <a:srgbClr val="0070C0"/>
                </a:solidFill>
              </a:rPr>
              <a:t> value should be</a:t>
            </a:r>
            <a:r>
              <a:rPr lang="en-US" sz="2200" dirty="0"/>
              <a:t>.</a:t>
            </a:r>
          </a:p>
        </p:txBody>
      </p:sp>
      <p:sp>
        <p:nvSpPr>
          <p:cNvPr id="6" name="Footer Placeholder 5"/>
          <p:cNvSpPr>
            <a:spLocks noGrp="1"/>
          </p:cNvSpPr>
          <p:nvPr>
            <p:ph type="ftr" sz="quarter" idx="11"/>
          </p:nvPr>
        </p:nvSpPr>
        <p:spPr/>
        <p:txBody>
          <a:bodyPr/>
          <a:lstStyle/>
          <a:p>
            <a:r>
              <a:rPr lang="en-US" dirty="0"/>
              <a:t>Copyright © 2016 Pearson Education, Inc.  </a:t>
            </a:r>
          </a:p>
        </p:txBody>
      </p:sp>
      <p:sp>
        <p:nvSpPr>
          <p:cNvPr id="7" name="Slide Number Placeholder 6"/>
          <p:cNvSpPr>
            <a:spLocks noGrp="1"/>
          </p:cNvSpPr>
          <p:nvPr>
            <p:ph type="sldNum" sz="quarter" idx="12"/>
          </p:nvPr>
        </p:nvSpPr>
        <p:spPr/>
        <p:txBody>
          <a:bodyPr/>
          <a:lstStyle/>
          <a:p>
            <a:r>
              <a:rPr lang="en-US" dirty="0"/>
              <a:t>9-</a:t>
            </a:r>
            <a:fld id="{17707F45-43BA-4B69-8A2E-96B3DCF91EF1}" type="slidenum">
              <a:rPr lang="en-US" smtClean="0"/>
              <a:pPr/>
              <a:t>19</a:t>
            </a:fld>
            <a:endParaRPr lang="en-US" dirty="0"/>
          </a:p>
        </p:txBody>
      </p:sp>
    </p:spTree>
    <p:extLst>
      <p:ext uri="{BB962C8B-B14F-4D97-AF65-F5344CB8AC3E}">
        <p14:creationId xmlns:p14="http://schemas.microsoft.com/office/powerpoint/2010/main" val="1936894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9.2 – Exponential Smoothing</a:t>
            </a:r>
          </a:p>
        </p:txBody>
      </p:sp>
      <p:pic>
        <p:nvPicPr>
          <p:cNvPr id="11" name="Content Placeholder 10"/>
          <p:cNvPicPr>
            <a:picLocks noGrp="1" noChangeAspect="1"/>
          </p:cNvPicPr>
          <p:nvPr>
            <p:ph sz="half" idx="2"/>
          </p:nvPr>
        </p:nvPicPr>
        <p:blipFill>
          <a:blip r:embed="rId2"/>
          <a:stretch>
            <a:fillRect/>
          </a:stretch>
        </p:blipFill>
        <p:spPr>
          <a:xfrm>
            <a:off x="7431111" y="1743017"/>
            <a:ext cx="3412900" cy="4722177"/>
          </a:xfrm>
          <a:prstGeom prst="rect">
            <a:avLst/>
          </a:prstGeom>
        </p:spPr>
      </p:pic>
      <p:sp>
        <p:nvSpPr>
          <p:cNvPr id="13" name="TextBox 12"/>
          <p:cNvSpPr txBox="1"/>
          <p:nvPr/>
        </p:nvSpPr>
        <p:spPr>
          <a:xfrm>
            <a:off x="839788" y="1743017"/>
            <a:ext cx="5947378" cy="2062103"/>
          </a:xfrm>
          <a:prstGeom prst="rect">
            <a:avLst/>
          </a:prstGeom>
          <a:noFill/>
        </p:spPr>
        <p:txBody>
          <a:bodyPr wrap="square" rtlCol="0">
            <a:spAutoFit/>
          </a:bodyPr>
          <a:lstStyle/>
          <a:p>
            <a:pPr marL="342900" indent="-342900">
              <a:buFont typeface="Wingdings" panose="05000000000000000000" pitchFamily="2" charset="2"/>
              <a:buChar char="§"/>
            </a:pPr>
            <a:r>
              <a:rPr lang="en-US" sz="2600" b="1" dirty="0"/>
              <a:t>Using the following time series data, calculate an </a:t>
            </a:r>
            <a:r>
              <a:rPr lang="en-US" sz="2600" b="1" dirty="0">
                <a:solidFill>
                  <a:srgbClr val="0070C0"/>
                </a:solidFill>
              </a:rPr>
              <a:t>exponential smoothing </a:t>
            </a:r>
            <a:r>
              <a:rPr lang="en-US" sz="2600" b="1" dirty="0"/>
              <a:t>forecast for periods </a:t>
            </a:r>
            <a:r>
              <a:rPr lang="en-US" sz="2600" b="1" u="sng" dirty="0">
                <a:solidFill>
                  <a:srgbClr val="00B050"/>
                </a:solidFill>
              </a:rPr>
              <a:t>2 through 7 </a:t>
            </a:r>
            <a:r>
              <a:rPr lang="en-US" sz="2600" b="1" dirty="0"/>
              <a:t>using a smoothing </a:t>
            </a:r>
            <a:r>
              <a:rPr lang="en-US" sz="2600" b="1" u="sng" dirty="0">
                <a:solidFill>
                  <a:srgbClr val="FFC000"/>
                </a:solidFill>
              </a:rPr>
              <a:t>constant value of 0.8</a:t>
            </a:r>
          </a:p>
          <a:p>
            <a:pPr marL="342900" indent="-342900">
              <a:buFont typeface="Wingdings" panose="05000000000000000000" pitchFamily="2" charset="2"/>
              <a:buChar char="§"/>
            </a:pPr>
            <a:endParaRPr lang="en-US" sz="2400" b="1" dirty="0"/>
          </a:p>
        </p:txBody>
      </p:sp>
      <p:sp>
        <p:nvSpPr>
          <p:cNvPr id="14" name="Text Box 6"/>
          <p:cNvSpPr txBox="1">
            <a:spLocks noChangeArrowheads="1"/>
          </p:cNvSpPr>
          <p:nvPr/>
        </p:nvSpPr>
        <p:spPr bwMode="auto">
          <a:xfrm>
            <a:off x="6096000" y="5923033"/>
            <a:ext cx="1150937"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Figure 9.8</a:t>
            </a:r>
          </a:p>
        </p:txBody>
      </p:sp>
      <p:sp>
        <p:nvSpPr>
          <p:cNvPr id="15" name="Footer Placeholder 14"/>
          <p:cNvSpPr>
            <a:spLocks noGrp="1"/>
          </p:cNvSpPr>
          <p:nvPr>
            <p:ph type="ftr" sz="quarter" idx="11"/>
          </p:nvPr>
        </p:nvSpPr>
        <p:spPr/>
        <p:txBody>
          <a:bodyPr/>
          <a:lstStyle/>
          <a:p>
            <a:r>
              <a:rPr lang="en-US" dirty="0"/>
              <a:t>Copyright © 2016 Pearson Education, Inc.  </a:t>
            </a:r>
          </a:p>
        </p:txBody>
      </p:sp>
      <p:sp>
        <p:nvSpPr>
          <p:cNvPr id="16" name="Slide Number Placeholder 15"/>
          <p:cNvSpPr>
            <a:spLocks noGrp="1"/>
          </p:cNvSpPr>
          <p:nvPr>
            <p:ph type="sldNum" sz="quarter" idx="12"/>
          </p:nvPr>
        </p:nvSpPr>
        <p:spPr/>
        <p:txBody>
          <a:bodyPr/>
          <a:lstStyle/>
          <a:p>
            <a:r>
              <a:rPr lang="en-US" dirty="0"/>
              <a:t>9-</a:t>
            </a:r>
            <a:fld id="{17707F45-43BA-4B69-8A2E-96B3DCF91EF1}" type="slidenum">
              <a:rPr lang="en-US" smtClean="0"/>
              <a:pPr/>
              <a:t>20</a:t>
            </a:fld>
            <a:endParaRPr lang="en-US" dirty="0"/>
          </a:p>
        </p:txBody>
      </p:sp>
    </p:spTree>
    <p:extLst>
      <p:ext uri="{BB962C8B-B14F-4D97-AF65-F5344CB8AC3E}">
        <p14:creationId xmlns:p14="http://schemas.microsoft.com/office/powerpoint/2010/main" val="2432403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9.2 – Exponential Smoothing</a:t>
            </a:r>
          </a:p>
        </p:txBody>
      </p:sp>
      <p:pic>
        <p:nvPicPr>
          <p:cNvPr id="7" name="Content Placeholder 6"/>
          <p:cNvPicPr>
            <a:picLocks noGrp="1" noChangeAspect="1"/>
          </p:cNvPicPr>
          <p:nvPr>
            <p:ph idx="1"/>
          </p:nvPr>
        </p:nvPicPr>
        <p:blipFill>
          <a:blip r:embed="rId2"/>
          <a:stretch>
            <a:fillRect/>
          </a:stretch>
        </p:blipFill>
        <p:spPr>
          <a:xfrm>
            <a:off x="503465" y="4076276"/>
            <a:ext cx="5742904" cy="2259670"/>
          </a:xfrm>
          <a:prstGeom prst="rect">
            <a:avLst/>
          </a:prstGeom>
        </p:spPr>
      </p:pic>
      <p:pic>
        <p:nvPicPr>
          <p:cNvPr id="8" name="Picture 7"/>
          <p:cNvPicPr>
            <a:picLocks noChangeAspect="1"/>
          </p:cNvPicPr>
          <p:nvPr/>
        </p:nvPicPr>
        <p:blipFill>
          <a:blip r:embed="rId3"/>
          <a:stretch>
            <a:fillRect/>
          </a:stretch>
        </p:blipFill>
        <p:spPr>
          <a:xfrm>
            <a:off x="7443989" y="1804816"/>
            <a:ext cx="3515933" cy="4392944"/>
          </a:xfrm>
          <a:prstGeom prst="rect">
            <a:avLst/>
          </a:prstGeom>
        </p:spPr>
      </p:pic>
      <p:sp>
        <p:nvSpPr>
          <p:cNvPr id="9" name="TextBox 8"/>
          <p:cNvSpPr txBox="1"/>
          <p:nvPr/>
        </p:nvSpPr>
        <p:spPr>
          <a:xfrm>
            <a:off x="385082" y="3539623"/>
            <a:ext cx="6051997" cy="461665"/>
          </a:xfrm>
          <a:prstGeom prst="rect">
            <a:avLst/>
          </a:prstGeom>
          <a:noFill/>
        </p:spPr>
        <p:txBody>
          <a:bodyPr wrap="square" rtlCol="0">
            <a:spAutoFit/>
          </a:bodyPr>
          <a:lstStyle/>
          <a:p>
            <a:r>
              <a:rPr lang="en-US" sz="2400" b="1" dirty="0"/>
              <a:t>The detailed calculations for F</a:t>
            </a:r>
            <a:r>
              <a:rPr lang="en-US" sz="2400" b="1" baseline="-25000" dirty="0"/>
              <a:t>2</a:t>
            </a:r>
            <a:r>
              <a:rPr lang="en-US" sz="2400" b="1" dirty="0"/>
              <a:t> through F</a:t>
            </a:r>
            <a:r>
              <a:rPr lang="en-US" sz="2400" b="1" baseline="-25000" dirty="0"/>
              <a:t>7</a:t>
            </a:r>
            <a:r>
              <a:rPr lang="en-US" sz="2400" b="1" dirty="0"/>
              <a:t> are:</a:t>
            </a:r>
          </a:p>
        </p:txBody>
      </p:sp>
      <p:sp>
        <p:nvSpPr>
          <p:cNvPr id="10" name="Text Box 6"/>
          <p:cNvSpPr txBox="1">
            <a:spLocks noChangeArrowheads="1"/>
          </p:cNvSpPr>
          <p:nvPr/>
        </p:nvSpPr>
        <p:spPr bwMode="auto">
          <a:xfrm>
            <a:off x="6437079" y="5750003"/>
            <a:ext cx="1150937"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Figure 9.9</a:t>
            </a:r>
          </a:p>
        </p:txBody>
      </p:sp>
      <p:sp>
        <p:nvSpPr>
          <p:cNvPr id="11" name="Footer Placeholder 10"/>
          <p:cNvSpPr>
            <a:spLocks noGrp="1"/>
          </p:cNvSpPr>
          <p:nvPr>
            <p:ph type="ftr" sz="quarter" idx="11"/>
          </p:nvPr>
        </p:nvSpPr>
        <p:spPr/>
        <p:txBody>
          <a:bodyPr/>
          <a:lstStyle/>
          <a:p>
            <a:r>
              <a:rPr lang="en-US" dirty="0"/>
              <a:t>Copyright © 2016 Pearson Education, Inc.  </a:t>
            </a:r>
          </a:p>
        </p:txBody>
      </p:sp>
      <p:sp>
        <p:nvSpPr>
          <p:cNvPr id="12" name="Slide Number Placeholder 11"/>
          <p:cNvSpPr>
            <a:spLocks noGrp="1"/>
          </p:cNvSpPr>
          <p:nvPr>
            <p:ph type="sldNum" sz="quarter" idx="12"/>
          </p:nvPr>
        </p:nvSpPr>
        <p:spPr/>
        <p:txBody>
          <a:bodyPr/>
          <a:lstStyle/>
          <a:p>
            <a:r>
              <a:rPr lang="en-US" dirty="0"/>
              <a:t>9-</a:t>
            </a:r>
            <a:fld id="{17707F45-43BA-4B69-8A2E-96B3DCF91EF1}" type="slidenum">
              <a:rPr lang="en-US" smtClean="0"/>
              <a:pPr/>
              <a:t>21</a:t>
            </a:fld>
            <a:endParaRPr lang="en-US" dirty="0"/>
          </a:p>
        </p:txBody>
      </p:sp>
      <p:sp>
        <p:nvSpPr>
          <p:cNvPr id="13" name="TextBox 12"/>
          <p:cNvSpPr txBox="1"/>
          <p:nvPr/>
        </p:nvSpPr>
        <p:spPr>
          <a:xfrm>
            <a:off x="839788" y="1743017"/>
            <a:ext cx="5947378" cy="1292662"/>
          </a:xfrm>
          <a:prstGeom prst="rect">
            <a:avLst/>
          </a:prstGeom>
          <a:noFill/>
        </p:spPr>
        <p:txBody>
          <a:bodyPr wrap="square" rtlCol="0">
            <a:spAutoFit/>
          </a:bodyPr>
          <a:lstStyle/>
          <a:p>
            <a:pPr marL="342900" indent="-342900">
              <a:buFont typeface="Wingdings" panose="05000000000000000000" pitchFamily="2" charset="2"/>
              <a:buChar char="§"/>
            </a:pPr>
            <a:r>
              <a:rPr lang="en-US" b="1" dirty="0"/>
              <a:t>Using the following time series data, calculate an </a:t>
            </a:r>
            <a:r>
              <a:rPr lang="en-US" b="1" dirty="0">
                <a:solidFill>
                  <a:srgbClr val="0070C0"/>
                </a:solidFill>
              </a:rPr>
              <a:t>exponential smoothing </a:t>
            </a:r>
            <a:r>
              <a:rPr lang="en-US" b="1" dirty="0"/>
              <a:t>forecast for periods </a:t>
            </a:r>
            <a:r>
              <a:rPr lang="en-US" b="1" u="sng" dirty="0">
                <a:solidFill>
                  <a:srgbClr val="00B050"/>
                </a:solidFill>
              </a:rPr>
              <a:t>2 through 7 </a:t>
            </a:r>
            <a:r>
              <a:rPr lang="en-US" b="1" dirty="0"/>
              <a:t>using a smoothing </a:t>
            </a:r>
            <a:r>
              <a:rPr lang="en-US" b="1" u="sng" dirty="0">
                <a:solidFill>
                  <a:srgbClr val="FFC000"/>
                </a:solidFill>
              </a:rPr>
              <a:t>constant value of 0.8</a:t>
            </a:r>
          </a:p>
          <a:p>
            <a:pPr marL="342900" indent="-342900">
              <a:buFont typeface="Wingdings" panose="05000000000000000000" pitchFamily="2" charset="2"/>
              <a:buChar char="§"/>
            </a:pPr>
            <a:endParaRPr lang="en-US" sz="2400" b="1" dirty="0"/>
          </a:p>
        </p:txBody>
      </p:sp>
      <p:pic>
        <p:nvPicPr>
          <p:cNvPr id="14" name="Picture 2"/>
          <p:cNvPicPr>
            <a:picLocks noChangeAspect="1" noChangeArrowheads="1"/>
          </p:cNvPicPr>
          <p:nvPr/>
        </p:nvPicPr>
        <p:blipFill>
          <a:blip r:embed="rId4"/>
          <a:srcRect/>
          <a:stretch>
            <a:fillRect/>
          </a:stretch>
        </p:blipFill>
        <p:spPr bwMode="auto">
          <a:xfrm>
            <a:off x="588634" y="2624071"/>
            <a:ext cx="1899632" cy="540912"/>
          </a:xfrm>
          <a:prstGeom prst="rect">
            <a:avLst/>
          </a:prstGeom>
          <a:noFill/>
          <a:ln w="9525">
            <a:noFill/>
            <a:miter lim="800000"/>
            <a:headEnd/>
            <a:tailEnd/>
          </a:ln>
        </p:spPr>
      </p:pic>
      <p:sp>
        <p:nvSpPr>
          <p:cNvPr id="3" name="TextBox 2"/>
          <p:cNvSpPr txBox="1"/>
          <p:nvPr/>
        </p:nvSpPr>
        <p:spPr>
          <a:xfrm>
            <a:off x="734786" y="2894527"/>
            <a:ext cx="5012871" cy="646331"/>
          </a:xfrm>
          <a:prstGeom prst="rect">
            <a:avLst/>
          </a:prstGeom>
          <a:noFill/>
        </p:spPr>
        <p:txBody>
          <a:bodyPr wrap="square" rtlCol="0">
            <a:spAutoFit/>
          </a:bodyPr>
          <a:lstStyle/>
          <a:p>
            <a:r>
              <a:rPr lang="en-AU" dirty="0">
                <a:solidFill>
                  <a:srgbClr val="00B0F0"/>
                </a:solidFill>
              </a:rPr>
              <a:t>Smoothing value</a:t>
            </a:r>
            <a:r>
              <a:rPr lang="en-AU" dirty="0"/>
              <a:t>* </a:t>
            </a:r>
            <a:r>
              <a:rPr lang="en-AU" dirty="0">
                <a:solidFill>
                  <a:srgbClr val="00B0F0"/>
                </a:solidFill>
              </a:rPr>
              <a:t>actual demand value </a:t>
            </a:r>
            <a:r>
              <a:rPr lang="en-AU" dirty="0"/>
              <a:t>+ </a:t>
            </a:r>
            <a:r>
              <a:rPr lang="en-AU" dirty="0">
                <a:solidFill>
                  <a:srgbClr val="00B0F0"/>
                </a:solidFill>
              </a:rPr>
              <a:t>(1- </a:t>
            </a:r>
            <a:r>
              <a:rPr lang="en-US" dirty="0">
                <a:solidFill>
                  <a:srgbClr val="00B0F0"/>
                </a:solidFill>
                <a:latin typeface="Symbol" panose="05050102010706020507" pitchFamily="18" charset="2"/>
              </a:rPr>
              <a:t>a)</a:t>
            </a:r>
            <a:r>
              <a:rPr lang="en-US" dirty="0">
                <a:latin typeface="Symbol" panose="05050102010706020507" pitchFamily="18" charset="2"/>
              </a:rPr>
              <a:t>* </a:t>
            </a:r>
            <a:r>
              <a:rPr lang="en-US" dirty="0">
                <a:solidFill>
                  <a:srgbClr val="00B0F0"/>
                </a:solidFill>
              </a:rPr>
              <a:t>Forecast for period 1</a:t>
            </a:r>
            <a:r>
              <a:rPr lang="en-AU" dirty="0">
                <a:solidFill>
                  <a:srgbClr val="00B0F0"/>
                </a:solidFill>
              </a:rPr>
              <a:t> </a:t>
            </a:r>
            <a:endParaRPr lang="en-US" dirty="0">
              <a:solidFill>
                <a:srgbClr val="00B0F0"/>
              </a:solidFill>
            </a:endParaRPr>
          </a:p>
        </p:txBody>
      </p:sp>
    </p:spTree>
    <p:extLst>
      <p:ext uri="{BB962C8B-B14F-4D97-AF65-F5344CB8AC3E}">
        <p14:creationId xmlns:p14="http://schemas.microsoft.com/office/powerpoint/2010/main" val="567922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9.2 – Exponential Smoothing</a:t>
            </a:r>
          </a:p>
        </p:txBody>
      </p:sp>
      <p:pic>
        <p:nvPicPr>
          <p:cNvPr id="6" name="Picture 5"/>
          <p:cNvPicPr>
            <a:picLocks noChangeAspect="1"/>
          </p:cNvPicPr>
          <p:nvPr/>
        </p:nvPicPr>
        <p:blipFill>
          <a:blip r:embed="rId2"/>
          <a:stretch>
            <a:fillRect/>
          </a:stretch>
        </p:blipFill>
        <p:spPr>
          <a:xfrm>
            <a:off x="3479226" y="2114268"/>
            <a:ext cx="5131374" cy="4083133"/>
          </a:xfrm>
          <a:prstGeom prst="rect">
            <a:avLst/>
          </a:prstGeom>
        </p:spPr>
      </p:pic>
      <p:sp>
        <p:nvSpPr>
          <p:cNvPr id="7" name="Text Box 6"/>
          <p:cNvSpPr txBox="1">
            <a:spLocks noChangeArrowheads="1"/>
          </p:cNvSpPr>
          <p:nvPr/>
        </p:nvSpPr>
        <p:spPr bwMode="auto">
          <a:xfrm>
            <a:off x="1337045" y="5706305"/>
            <a:ext cx="1150937"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Figure 9.9</a:t>
            </a:r>
          </a:p>
        </p:txBody>
      </p:sp>
      <p:sp>
        <p:nvSpPr>
          <p:cNvPr id="8" name="Rectangle 7"/>
          <p:cNvSpPr/>
          <p:nvPr/>
        </p:nvSpPr>
        <p:spPr>
          <a:xfrm>
            <a:off x="3560604" y="1815095"/>
            <a:ext cx="5431936" cy="461665"/>
          </a:xfrm>
          <a:prstGeom prst="rect">
            <a:avLst/>
          </a:prstGeom>
        </p:spPr>
        <p:txBody>
          <a:bodyPr wrap="none">
            <a:spAutoFit/>
          </a:bodyPr>
          <a:lstStyle/>
          <a:p>
            <a:r>
              <a:rPr lang="en-US" sz="2400" b="1" dirty="0"/>
              <a:t>Exponential Smoothing Forecast (</a:t>
            </a:r>
            <a:r>
              <a:rPr lang="en-US" sz="2400" b="1" dirty="0">
                <a:latin typeface="Symbol" panose="05050102010706020507" pitchFamily="18" charset="2"/>
              </a:rPr>
              <a:t>a</a:t>
            </a:r>
            <a:r>
              <a:rPr lang="en-US" sz="2400" b="1" dirty="0"/>
              <a:t> = 0.8)</a:t>
            </a:r>
          </a:p>
        </p:txBody>
      </p:sp>
      <p:sp>
        <p:nvSpPr>
          <p:cNvPr id="9" name="Footer Placeholder 8"/>
          <p:cNvSpPr>
            <a:spLocks noGrp="1"/>
          </p:cNvSpPr>
          <p:nvPr>
            <p:ph type="ftr" sz="quarter" idx="11"/>
          </p:nvPr>
        </p:nvSpPr>
        <p:spPr/>
        <p:txBody>
          <a:bodyPr/>
          <a:lstStyle/>
          <a:p>
            <a:r>
              <a:rPr lang="en-US" dirty="0"/>
              <a:t>Copyright © 2016 Pearson Education, Inc.  </a:t>
            </a:r>
          </a:p>
        </p:txBody>
      </p:sp>
      <p:sp>
        <p:nvSpPr>
          <p:cNvPr id="10" name="Slide Number Placeholder 9"/>
          <p:cNvSpPr>
            <a:spLocks noGrp="1"/>
          </p:cNvSpPr>
          <p:nvPr>
            <p:ph type="sldNum" sz="quarter" idx="12"/>
          </p:nvPr>
        </p:nvSpPr>
        <p:spPr/>
        <p:txBody>
          <a:bodyPr/>
          <a:lstStyle/>
          <a:p>
            <a:r>
              <a:rPr lang="en-US" dirty="0"/>
              <a:t>9-</a:t>
            </a:r>
            <a:fld id="{17707F45-43BA-4B69-8A2E-96B3DCF91EF1}" type="slidenum">
              <a:rPr lang="en-US" smtClean="0"/>
              <a:pPr/>
              <a:t>22</a:t>
            </a:fld>
            <a:endParaRPr lang="en-US" dirty="0"/>
          </a:p>
        </p:txBody>
      </p:sp>
    </p:spTree>
    <p:extLst>
      <p:ext uri="{BB962C8B-B14F-4D97-AF65-F5344CB8AC3E}">
        <p14:creationId xmlns:p14="http://schemas.microsoft.com/office/powerpoint/2010/main" val="2294494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Series Forecasting Models</a:t>
            </a:r>
          </a:p>
        </p:txBody>
      </p:sp>
      <p:sp>
        <p:nvSpPr>
          <p:cNvPr id="3" name="Content Placeholder 2"/>
          <p:cNvSpPr>
            <a:spLocks noGrp="1"/>
          </p:cNvSpPr>
          <p:nvPr>
            <p:ph idx="1"/>
          </p:nvPr>
        </p:nvSpPr>
        <p:spPr/>
        <p:txBody>
          <a:bodyPr/>
          <a:lstStyle/>
          <a:p>
            <a:r>
              <a:rPr lang="en-US" dirty="0">
                <a:solidFill>
                  <a:srgbClr val="00B050"/>
                </a:solidFill>
              </a:rPr>
              <a:t>Linear Regression </a:t>
            </a:r>
            <a:r>
              <a:rPr lang="en-US" dirty="0"/>
              <a:t>– A statistical techniques that expresses a forecast variable </a:t>
            </a:r>
            <a:r>
              <a:rPr lang="en-US" dirty="0">
                <a:solidFill>
                  <a:srgbClr val="00B050"/>
                </a:solidFill>
              </a:rPr>
              <a:t>as a linear function of some independent variable. </a:t>
            </a:r>
          </a:p>
          <a:p>
            <a:pPr lvl="1"/>
            <a:r>
              <a:rPr lang="en-US" dirty="0"/>
              <a:t>Can be used to develop time series and causal forecasting models.</a:t>
            </a:r>
          </a:p>
          <a:p>
            <a:pPr marL="457177" lvl="1" indent="0">
              <a:buNone/>
            </a:pPr>
            <a:endParaRPr lang="en-US" dirty="0"/>
          </a:p>
        </p:txBody>
      </p:sp>
      <p:pic>
        <p:nvPicPr>
          <p:cNvPr id="6" name="Picture 5"/>
          <p:cNvPicPr>
            <a:picLocks noChangeAspect="1"/>
          </p:cNvPicPr>
          <p:nvPr/>
        </p:nvPicPr>
        <p:blipFill>
          <a:blip r:embed="rId2"/>
          <a:stretch>
            <a:fillRect/>
          </a:stretch>
        </p:blipFill>
        <p:spPr>
          <a:xfrm>
            <a:off x="4642246" y="3251476"/>
            <a:ext cx="2083257" cy="698672"/>
          </a:xfrm>
          <a:prstGeom prst="rect">
            <a:avLst/>
          </a:prstGeom>
        </p:spPr>
      </p:pic>
      <p:pic>
        <p:nvPicPr>
          <p:cNvPr id="7" name="Picture 6"/>
          <p:cNvPicPr>
            <a:picLocks noChangeAspect="1"/>
          </p:cNvPicPr>
          <p:nvPr/>
        </p:nvPicPr>
        <p:blipFill>
          <a:blip r:embed="rId3"/>
          <a:stretch>
            <a:fillRect/>
          </a:stretch>
        </p:blipFill>
        <p:spPr>
          <a:xfrm>
            <a:off x="3308797" y="4085081"/>
            <a:ext cx="6097336" cy="1854657"/>
          </a:xfrm>
          <a:prstGeom prst="rect">
            <a:avLst/>
          </a:prstGeom>
        </p:spPr>
      </p:pic>
      <p:sp>
        <p:nvSpPr>
          <p:cNvPr id="8" name="Footer Placeholder 7"/>
          <p:cNvSpPr>
            <a:spLocks noGrp="1"/>
          </p:cNvSpPr>
          <p:nvPr>
            <p:ph type="ftr" sz="quarter" idx="11"/>
          </p:nvPr>
        </p:nvSpPr>
        <p:spPr/>
        <p:txBody>
          <a:bodyPr/>
          <a:lstStyle/>
          <a:p>
            <a:r>
              <a:rPr lang="en-US" dirty="0"/>
              <a:t>Copyright © 2016 Pearson Education, Inc.  </a:t>
            </a:r>
          </a:p>
        </p:txBody>
      </p:sp>
      <p:sp>
        <p:nvSpPr>
          <p:cNvPr id="9" name="Slide Number Placeholder 8"/>
          <p:cNvSpPr>
            <a:spLocks noGrp="1"/>
          </p:cNvSpPr>
          <p:nvPr>
            <p:ph type="sldNum" sz="quarter" idx="12"/>
          </p:nvPr>
        </p:nvSpPr>
        <p:spPr/>
        <p:txBody>
          <a:bodyPr/>
          <a:lstStyle/>
          <a:p>
            <a:r>
              <a:rPr lang="en-US" dirty="0"/>
              <a:t>9-</a:t>
            </a:r>
            <a:fld id="{17707F45-43BA-4B69-8A2E-96B3DCF91EF1}" type="slidenum">
              <a:rPr lang="en-US" smtClean="0"/>
              <a:pPr/>
              <a:t>23</a:t>
            </a:fld>
            <a:endParaRPr lang="en-US" dirty="0"/>
          </a:p>
        </p:txBody>
      </p:sp>
    </p:spTree>
    <p:extLst>
      <p:ext uri="{BB962C8B-B14F-4D97-AF65-F5344CB8AC3E}">
        <p14:creationId xmlns:p14="http://schemas.microsoft.com/office/powerpoint/2010/main" val="4060982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en-US" dirty="0"/>
              <a:t>Time Series Forecasting Models</a:t>
            </a:r>
          </a:p>
        </p:txBody>
      </p:sp>
      <p:sp>
        <p:nvSpPr>
          <p:cNvPr id="40962" name="Content Placeholder 2"/>
          <p:cNvSpPr>
            <a:spLocks noGrp="1"/>
          </p:cNvSpPr>
          <p:nvPr>
            <p:ph idx="1"/>
          </p:nvPr>
        </p:nvSpPr>
        <p:spPr/>
        <p:txBody>
          <a:bodyPr>
            <a:normAutofit/>
          </a:bodyPr>
          <a:lstStyle/>
          <a:p>
            <a:pPr eaLnBrk="1" hangingPunct="1">
              <a:buFont typeface="Wingdings" pitchFamily="-72" charset="2"/>
              <a:buChar char="§"/>
            </a:pPr>
            <a:r>
              <a:rPr lang="en-US" sz="1800" dirty="0"/>
              <a:t>Linear Regression Calculations,</a:t>
            </a:r>
          </a:p>
          <a:p>
            <a:pPr marL="0" indent="0" eaLnBrk="1" hangingPunct="1">
              <a:buNone/>
            </a:pPr>
            <a:r>
              <a:rPr lang="en-US" sz="1800" dirty="0"/>
              <a:t>for the y intercept (a) and slope (b)</a:t>
            </a:r>
          </a:p>
        </p:txBody>
      </p:sp>
      <p:pic>
        <p:nvPicPr>
          <p:cNvPr id="40963" name="Picture 2"/>
          <p:cNvPicPr>
            <a:picLocks noChangeAspect="1" noChangeArrowheads="1"/>
          </p:cNvPicPr>
          <p:nvPr/>
        </p:nvPicPr>
        <p:blipFill>
          <a:blip r:embed="rId2"/>
          <a:srcRect/>
          <a:stretch>
            <a:fillRect/>
          </a:stretch>
        </p:blipFill>
        <p:spPr bwMode="auto">
          <a:xfrm>
            <a:off x="879985" y="2593286"/>
            <a:ext cx="2753122" cy="2502838"/>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r>
              <a:rPr lang="en-US" dirty="0"/>
              <a:t>Copyright © 2016 Pearson Education, Inc.  </a:t>
            </a:r>
          </a:p>
        </p:txBody>
      </p:sp>
      <p:sp>
        <p:nvSpPr>
          <p:cNvPr id="5" name="Slide Number Placeholder 4"/>
          <p:cNvSpPr>
            <a:spLocks noGrp="1"/>
          </p:cNvSpPr>
          <p:nvPr>
            <p:ph type="sldNum" sz="quarter" idx="12"/>
          </p:nvPr>
        </p:nvSpPr>
        <p:spPr/>
        <p:txBody>
          <a:bodyPr/>
          <a:lstStyle/>
          <a:p>
            <a:r>
              <a:rPr lang="en-US" dirty="0"/>
              <a:t>9-</a:t>
            </a:r>
            <a:fld id="{17707F45-43BA-4B69-8A2E-96B3DCF91EF1}" type="slidenum">
              <a:rPr lang="en-US" smtClean="0"/>
              <a:pPr/>
              <a:t>24</a:t>
            </a:fld>
            <a:endParaRPr lang="en-US" dirty="0"/>
          </a:p>
        </p:txBody>
      </p:sp>
      <p:sp>
        <p:nvSpPr>
          <p:cNvPr id="7" name="Rectangle 6"/>
          <p:cNvSpPr/>
          <p:nvPr/>
        </p:nvSpPr>
        <p:spPr>
          <a:xfrm>
            <a:off x="4580931" y="3198374"/>
            <a:ext cx="3731796" cy="1200329"/>
          </a:xfrm>
          <a:prstGeom prst="rect">
            <a:avLst/>
          </a:prstGeom>
        </p:spPr>
        <p:txBody>
          <a:bodyPr wrap="square">
            <a:spAutoFit/>
          </a:bodyPr>
          <a:lstStyle/>
          <a:p>
            <a:r>
              <a:rPr lang="en-AU" sz="2400" dirty="0"/>
              <a:t>SUM XY-Sum X*Sum Y / N</a:t>
            </a:r>
          </a:p>
          <a:p>
            <a:r>
              <a:rPr lang="en-AU" sz="2400" dirty="0"/>
              <a:t>/</a:t>
            </a:r>
          </a:p>
          <a:p>
            <a:r>
              <a:rPr lang="en-AU" sz="2400" dirty="0"/>
              <a:t>SUM X^2-X^2/N</a:t>
            </a:r>
          </a:p>
        </p:txBody>
      </p:sp>
    </p:spTree>
    <p:extLst>
      <p:ext uri="{BB962C8B-B14F-4D97-AF65-F5344CB8AC3E}">
        <p14:creationId xmlns:p14="http://schemas.microsoft.com/office/powerpoint/2010/main" val="2988126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30"/>
            <a:ext cx="10515600" cy="486926"/>
          </a:xfrm>
        </p:spPr>
        <p:txBody>
          <a:bodyPr>
            <a:normAutofit fontScale="90000"/>
          </a:bodyPr>
          <a:lstStyle/>
          <a:p>
            <a:r>
              <a:rPr lang="en-US" sz="4000" dirty="0"/>
              <a:t>Example 9.3 – Clem’s Competition Clutches</a:t>
            </a:r>
          </a:p>
        </p:txBody>
      </p:sp>
      <p:sp>
        <p:nvSpPr>
          <p:cNvPr id="3" name="Content Placeholder 2"/>
          <p:cNvSpPr>
            <a:spLocks noGrp="1"/>
          </p:cNvSpPr>
          <p:nvPr>
            <p:ph idx="1"/>
          </p:nvPr>
        </p:nvSpPr>
        <p:spPr>
          <a:xfrm>
            <a:off x="332509" y="1825625"/>
            <a:ext cx="11021291" cy="4351338"/>
          </a:xfrm>
        </p:spPr>
        <p:txBody>
          <a:bodyPr/>
          <a:lstStyle/>
          <a:p>
            <a:pPr>
              <a:spcBef>
                <a:spcPts val="0"/>
              </a:spcBef>
            </a:pPr>
            <a:r>
              <a:rPr lang="en-US" dirty="0"/>
              <a:t>Mike Clem, owner of Clem’s </a:t>
            </a:r>
          </a:p>
          <a:p>
            <a:pPr marL="0" indent="0">
              <a:spcBef>
                <a:spcPts val="0"/>
              </a:spcBef>
              <a:buNone/>
            </a:pPr>
            <a:r>
              <a:rPr lang="en-US" dirty="0"/>
              <a:t>Competition Clutches, designs </a:t>
            </a:r>
          </a:p>
          <a:p>
            <a:pPr marL="0" indent="0">
              <a:spcBef>
                <a:spcPts val="0"/>
              </a:spcBef>
              <a:buNone/>
            </a:pPr>
            <a:r>
              <a:rPr lang="en-US" dirty="0"/>
              <a:t>and manufacturers heavy-duty car </a:t>
            </a:r>
          </a:p>
          <a:p>
            <a:pPr marL="0" indent="0">
              <a:spcBef>
                <a:spcPts val="0"/>
              </a:spcBef>
              <a:buNone/>
            </a:pPr>
            <a:r>
              <a:rPr lang="en-US" dirty="0"/>
              <a:t>clutches for use in drag racing.</a:t>
            </a:r>
          </a:p>
          <a:p>
            <a:pPr marL="0" indent="0">
              <a:spcBef>
                <a:spcPts val="0"/>
              </a:spcBef>
              <a:buNone/>
            </a:pPr>
            <a:r>
              <a:rPr lang="en-US" dirty="0"/>
              <a:t> In his first 10 months of business, </a:t>
            </a:r>
          </a:p>
          <a:p>
            <a:pPr marL="0" indent="0">
              <a:spcBef>
                <a:spcPts val="0"/>
              </a:spcBef>
              <a:buNone/>
            </a:pPr>
            <a:r>
              <a:rPr lang="en-US" dirty="0"/>
              <a:t>Mike has experienced the demand </a:t>
            </a:r>
          </a:p>
          <a:p>
            <a:pPr marL="0" indent="0">
              <a:spcBef>
                <a:spcPts val="0"/>
              </a:spcBef>
              <a:buNone/>
            </a:pPr>
            <a:r>
              <a:rPr lang="en-US" dirty="0"/>
              <a:t>shown in Table 9.7 and Figure 9.11.</a:t>
            </a:r>
          </a:p>
          <a:p>
            <a:pPr marL="0" indent="0">
              <a:spcBef>
                <a:spcPts val="0"/>
              </a:spcBef>
              <a:buNone/>
            </a:pPr>
            <a:r>
              <a:rPr lang="en-US" dirty="0">
                <a:solidFill>
                  <a:srgbClr val="00B050"/>
                </a:solidFill>
              </a:rPr>
              <a:t>Use Linear Regression to forecast </a:t>
            </a:r>
          </a:p>
          <a:p>
            <a:pPr marL="0" indent="0">
              <a:spcBef>
                <a:spcPts val="0"/>
              </a:spcBef>
              <a:buNone/>
            </a:pPr>
            <a:r>
              <a:rPr lang="en-US" dirty="0">
                <a:solidFill>
                  <a:srgbClr val="00B050"/>
                </a:solidFill>
              </a:rPr>
              <a:t>demand for months 11, 12, and 13</a:t>
            </a:r>
            <a:r>
              <a:rPr lang="en-US" dirty="0"/>
              <a:t>. </a:t>
            </a:r>
          </a:p>
        </p:txBody>
      </p:sp>
      <p:pic>
        <p:nvPicPr>
          <p:cNvPr id="6" name="Picture 5"/>
          <p:cNvPicPr>
            <a:picLocks noChangeAspect="1"/>
          </p:cNvPicPr>
          <p:nvPr/>
        </p:nvPicPr>
        <p:blipFill>
          <a:blip r:embed="rId2"/>
          <a:stretch>
            <a:fillRect/>
          </a:stretch>
        </p:blipFill>
        <p:spPr>
          <a:xfrm>
            <a:off x="6267129" y="951174"/>
            <a:ext cx="2539246" cy="2707357"/>
          </a:xfrm>
          <a:prstGeom prst="rect">
            <a:avLst/>
          </a:prstGeom>
        </p:spPr>
      </p:pic>
      <p:sp>
        <p:nvSpPr>
          <p:cNvPr id="7" name="Text Box 6"/>
          <p:cNvSpPr txBox="1">
            <a:spLocks noChangeArrowheads="1"/>
          </p:cNvSpPr>
          <p:nvPr/>
        </p:nvSpPr>
        <p:spPr bwMode="auto">
          <a:xfrm>
            <a:off x="6407363" y="5715719"/>
            <a:ext cx="1150937"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Table 9.7</a:t>
            </a:r>
          </a:p>
        </p:txBody>
      </p:sp>
      <p:sp>
        <p:nvSpPr>
          <p:cNvPr id="8" name="Footer Placeholder 7"/>
          <p:cNvSpPr>
            <a:spLocks noGrp="1"/>
          </p:cNvSpPr>
          <p:nvPr>
            <p:ph type="ftr" sz="quarter" idx="11"/>
          </p:nvPr>
        </p:nvSpPr>
        <p:spPr/>
        <p:txBody>
          <a:bodyPr/>
          <a:lstStyle/>
          <a:p>
            <a:r>
              <a:rPr lang="en-US" dirty="0"/>
              <a:t>Copyright © 2016 Pearson Education, Inc.  </a:t>
            </a:r>
          </a:p>
        </p:txBody>
      </p:sp>
      <p:sp>
        <p:nvSpPr>
          <p:cNvPr id="9" name="Slide Number Placeholder 8"/>
          <p:cNvSpPr>
            <a:spLocks noGrp="1"/>
          </p:cNvSpPr>
          <p:nvPr>
            <p:ph type="sldNum" sz="quarter" idx="12"/>
          </p:nvPr>
        </p:nvSpPr>
        <p:spPr/>
        <p:txBody>
          <a:bodyPr/>
          <a:lstStyle/>
          <a:p>
            <a:r>
              <a:rPr lang="en-US" dirty="0"/>
              <a:t>9-</a:t>
            </a:r>
            <a:fld id="{17707F45-43BA-4B69-8A2E-96B3DCF91EF1}" type="slidenum">
              <a:rPr lang="en-US" smtClean="0"/>
              <a:pPr/>
              <a:t>25</a:t>
            </a:fld>
            <a:endParaRPr lang="en-US" dirty="0"/>
          </a:p>
        </p:txBody>
      </p:sp>
      <p:pic>
        <p:nvPicPr>
          <p:cNvPr id="10" name="Picture 9"/>
          <p:cNvPicPr>
            <a:picLocks noChangeAspect="1"/>
          </p:cNvPicPr>
          <p:nvPr/>
        </p:nvPicPr>
        <p:blipFill>
          <a:blip r:embed="rId3"/>
          <a:stretch>
            <a:fillRect/>
          </a:stretch>
        </p:blipFill>
        <p:spPr>
          <a:xfrm>
            <a:off x="8321437" y="4213812"/>
            <a:ext cx="3327830" cy="2124643"/>
          </a:xfrm>
          <a:prstGeom prst="rect">
            <a:avLst/>
          </a:prstGeom>
        </p:spPr>
      </p:pic>
      <p:sp>
        <p:nvSpPr>
          <p:cNvPr id="11" name="Rectangle 10"/>
          <p:cNvSpPr/>
          <p:nvPr/>
        </p:nvSpPr>
        <p:spPr>
          <a:xfrm>
            <a:off x="6982831" y="3596283"/>
            <a:ext cx="4682051" cy="461665"/>
          </a:xfrm>
          <a:prstGeom prst="rect">
            <a:avLst/>
          </a:prstGeom>
        </p:spPr>
        <p:txBody>
          <a:bodyPr wrap="none">
            <a:spAutoFit/>
          </a:bodyPr>
          <a:lstStyle/>
          <a:p>
            <a:r>
              <a:rPr lang="en-US" sz="2400" b="1" dirty="0"/>
              <a:t>Ten-Month Time Series of Demand </a:t>
            </a:r>
          </a:p>
        </p:txBody>
      </p:sp>
    </p:spTree>
    <p:extLst>
      <p:ext uri="{BB962C8B-B14F-4D97-AF65-F5344CB8AC3E}">
        <p14:creationId xmlns:p14="http://schemas.microsoft.com/office/powerpoint/2010/main" val="22015997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Example 9.3 – Clem’s Competition Clutches</a:t>
            </a:r>
          </a:p>
        </p:txBody>
      </p:sp>
      <p:pic>
        <p:nvPicPr>
          <p:cNvPr id="6" name="Picture 5"/>
          <p:cNvPicPr>
            <a:picLocks noChangeAspect="1"/>
          </p:cNvPicPr>
          <p:nvPr/>
        </p:nvPicPr>
        <p:blipFill>
          <a:blip r:embed="rId2"/>
          <a:stretch>
            <a:fillRect/>
          </a:stretch>
        </p:blipFill>
        <p:spPr>
          <a:xfrm>
            <a:off x="15962" y="2279728"/>
            <a:ext cx="4155987" cy="3621199"/>
          </a:xfrm>
          <a:prstGeom prst="rect">
            <a:avLst/>
          </a:prstGeom>
        </p:spPr>
      </p:pic>
      <p:pic>
        <p:nvPicPr>
          <p:cNvPr id="7" name="Picture 6"/>
          <p:cNvPicPr>
            <a:picLocks noChangeAspect="1"/>
          </p:cNvPicPr>
          <p:nvPr/>
        </p:nvPicPr>
        <p:blipFill>
          <a:blip r:embed="rId3"/>
          <a:stretch>
            <a:fillRect/>
          </a:stretch>
        </p:blipFill>
        <p:spPr>
          <a:xfrm>
            <a:off x="6675664" y="1838152"/>
            <a:ext cx="4312291" cy="1149977"/>
          </a:xfrm>
          <a:prstGeom prst="rect">
            <a:avLst/>
          </a:prstGeom>
        </p:spPr>
      </p:pic>
      <p:pic>
        <p:nvPicPr>
          <p:cNvPr id="8" name="Picture 7"/>
          <p:cNvPicPr>
            <a:picLocks noChangeAspect="1"/>
          </p:cNvPicPr>
          <p:nvPr/>
        </p:nvPicPr>
        <p:blipFill>
          <a:blip r:embed="rId4"/>
          <a:stretch>
            <a:fillRect/>
          </a:stretch>
        </p:blipFill>
        <p:spPr>
          <a:xfrm>
            <a:off x="6675664" y="3202465"/>
            <a:ext cx="4312291" cy="473509"/>
          </a:xfrm>
          <a:prstGeom prst="rect">
            <a:avLst/>
          </a:prstGeom>
        </p:spPr>
      </p:pic>
      <p:pic>
        <p:nvPicPr>
          <p:cNvPr id="9" name="Picture 8"/>
          <p:cNvPicPr>
            <a:picLocks noChangeAspect="1"/>
          </p:cNvPicPr>
          <p:nvPr/>
        </p:nvPicPr>
        <p:blipFill>
          <a:blip r:embed="rId5"/>
          <a:stretch>
            <a:fillRect/>
          </a:stretch>
        </p:blipFill>
        <p:spPr>
          <a:xfrm>
            <a:off x="9610905" y="4443798"/>
            <a:ext cx="1940935" cy="455538"/>
          </a:xfrm>
          <a:prstGeom prst="rect">
            <a:avLst/>
          </a:prstGeom>
        </p:spPr>
      </p:pic>
      <p:sp>
        <p:nvSpPr>
          <p:cNvPr id="10" name="Footer Placeholder 9"/>
          <p:cNvSpPr>
            <a:spLocks noGrp="1"/>
          </p:cNvSpPr>
          <p:nvPr>
            <p:ph type="ftr" sz="quarter" idx="11"/>
          </p:nvPr>
        </p:nvSpPr>
        <p:spPr/>
        <p:txBody>
          <a:bodyPr/>
          <a:lstStyle/>
          <a:p>
            <a:r>
              <a:rPr lang="en-US" dirty="0"/>
              <a:t>Copyright © 2016 Pearson Education, Inc.  </a:t>
            </a:r>
          </a:p>
        </p:txBody>
      </p:sp>
      <p:sp>
        <p:nvSpPr>
          <p:cNvPr id="11" name="Slide Number Placeholder 10"/>
          <p:cNvSpPr>
            <a:spLocks noGrp="1"/>
          </p:cNvSpPr>
          <p:nvPr>
            <p:ph type="sldNum" sz="quarter" idx="12"/>
          </p:nvPr>
        </p:nvSpPr>
        <p:spPr/>
        <p:txBody>
          <a:bodyPr/>
          <a:lstStyle/>
          <a:p>
            <a:r>
              <a:rPr lang="en-US" dirty="0"/>
              <a:t>9-</a:t>
            </a:r>
            <a:fld id="{17707F45-43BA-4B69-8A2E-96B3DCF91EF1}" type="slidenum">
              <a:rPr lang="en-US" smtClean="0"/>
              <a:pPr/>
              <a:t>26</a:t>
            </a:fld>
            <a:endParaRPr lang="en-US" dirty="0"/>
          </a:p>
        </p:txBody>
      </p:sp>
      <p:pic>
        <p:nvPicPr>
          <p:cNvPr id="12" name="Picture 2"/>
          <p:cNvPicPr>
            <a:picLocks noChangeAspect="1" noChangeArrowheads="1"/>
          </p:cNvPicPr>
          <p:nvPr/>
        </p:nvPicPr>
        <p:blipFill>
          <a:blip r:embed="rId6"/>
          <a:srcRect/>
          <a:stretch>
            <a:fillRect/>
          </a:stretch>
        </p:blipFill>
        <p:spPr bwMode="auto">
          <a:xfrm>
            <a:off x="4451883" y="4059966"/>
            <a:ext cx="2401664" cy="2183330"/>
          </a:xfrm>
          <a:prstGeom prst="rect">
            <a:avLst/>
          </a:prstGeom>
          <a:noFill/>
          <a:ln w="9525">
            <a:noFill/>
            <a:miter lim="800000"/>
            <a:headEnd/>
            <a:tailEnd/>
          </a:ln>
        </p:spPr>
      </p:pic>
      <p:sp>
        <p:nvSpPr>
          <p:cNvPr id="4" name="Rectangle 3"/>
          <p:cNvSpPr/>
          <p:nvPr/>
        </p:nvSpPr>
        <p:spPr>
          <a:xfrm>
            <a:off x="4171950" y="2089974"/>
            <a:ext cx="2503714" cy="646331"/>
          </a:xfrm>
          <a:prstGeom prst="rect">
            <a:avLst/>
          </a:prstGeom>
        </p:spPr>
        <p:txBody>
          <a:bodyPr wrap="square">
            <a:spAutoFit/>
          </a:bodyPr>
          <a:lstStyle/>
          <a:p>
            <a:r>
              <a:rPr lang="en-AU" sz="1200" dirty="0"/>
              <a:t>SUM XY-Sum X*Sum Y / N</a:t>
            </a:r>
          </a:p>
          <a:p>
            <a:r>
              <a:rPr lang="en-AU" sz="1200" dirty="0"/>
              <a:t>/</a:t>
            </a:r>
          </a:p>
          <a:p>
            <a:r>
              <a:rPr lang="en-AU" sz="1200" dirty="0"/>
              <a:t>SUM X^2-X^2/N</a:t>
            </a:r>
          </a:p>
        </p:txBody>
      </p:sp>
      <p:pic>
        <p:nvPicPr>
          <p:cNvPr id="307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02039" y="4902692"/>
            <a:ext cx="3896044" cy="1687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996793" y="3763736"/>
            <a:ext cx="3306536" cy="369332"/>
          </a:xfrm>
          <a:prstGeom prst="rect">
            <a:avLst/>
          </a:prstGeom>
          <a:noFill/>
        </p:spPr>
        <p:txBody>
          <a:bodyPr wrap="square" rtlCol="0">
            <a:spAutoFit/>
          </a:bodyPr>
          <a:lstStyle/>
          <a:p>
            <a:r>
              <a:rPr lang="en-AU" dirty="0"/>
              <a:t>Average of Y-b*Average of X</a:t>
            </a:r>
            <a:endParaRPr lang="en-US" dirty="0"/>
          </a:p>
        </p:txBody>
      </p:sp>
    </p:spTree>
    <p:extLst>
      <p:ext uri="{BB962C8B-B14F-4D97-AF65-F5344CB8AC3E}">
        <p14:creationId xmlns:p14="http://schemas.microsoft.com/office/powerpoint/2010/main" val="1817692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Example 9.3 – Clem’s Competition Clutches</a:t>
            </a:r>
          </a:p>
        </p:txBody>
      </p:sp>
      <p:pic>
        <p:nvPicPr>
          <p:cNvPr id="6" name="Picture 5"/>
          <p:cNvPicPr>
            <a:picLocks noChangeAspect="1"/>
          </p:cNvPicPr>
          <p:nvPr/>
        </p:nvPicPr>
        <p:blipFill>
          <a:blip r:embed="rId2"/>
          <a:stretch>
            <a:fillRect/>
          </a:stretch>
        </p:blipFill>
        <p:spPr>
          <a:xfrm>
            <a:off x="838200" y="3033450"/>
            <a:ext cx="4731913" cy="1023395"/>
          </a:xfrm>
          <a:prstGeom prst="rect">
            <a:avLst/>
          </a:prstGeom>
        </p:spPr>
      </p:pic>
      <p:pic>
        <p:nvPicPr>
          <p:cNvPr id="8" name="Picture 7"/>
          <p:cNvPicPr>
            <a:picLocks noChangeAspect="1"/>
          </p:cNvPicPr>
          <p:nvPr/>
        </p:nvPicPr>
        <p:blipFill>
          <a:blip r:embed="rId3"/>
          <a:stretch>
            <a:fillRect/>
          </a:stretch>
        </p:blipFill>
        <p:spPr>
          <a:xfrm>
            <a:off x="5711781" y="2162030"/>
            <a:ext cx="5448837" cy="3490175"/>
          </a:xfrm>
          <a:prstGeom prst="rect">
            <a:avLst/>
          </a:prstGeom>
        </p:spPr>
      </p:pic>
      <p:sp>
        <p:nvSpPr>
          <p:cNvPr id="9" name="Text Box 6"/>
          <p:cNvSpPr txBox="1">
            <a:spLocks noChangeArrowheads="1"/>
          </p:cNvSpPr>
          <p:nvPr/>
        </p:nvSpPr>
        <p:spPr bwMode="auto">
          <a:xfrm>
            <a:off x="1182499" y="5624306"/>
            <a:ext cx="1150937"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Figure 9.12</a:t>
            </a:r>
          </a:p>
        </p:txBody>
      </p:sp>
      <p:sp>
        <p:nvSpPr>
          <p:cNvPr id="10" name="Footer Placeholder 9"/>
          <p:cNvSpPr>
            <a:spLocks noGrp="1"/>
          </p:cNvSpPr>
          <p:nvPr>
            <p:ph type="ftr" sz="quarter" idx="11"/>
          </p:nvPr>
        </p:nvSpPr>
        <p:spPr/>
        <p:txBody>
          <a:bodyPr/>
          <a:lstStyle/>
          <a:p>
            <a:r>
              <a:rPr lang="en-US" dirty="0"/>
              <a:t>Copyright © 2016 Pearson Education, Inc.  </a:t>
            </a:r>
          </a:p>
        </p:txBody>
      </p:sp>
      <p:sp>
        <p:nvSpPr>
          <p:cNvPr id="11" name="Slide Number Placeholder 10"/>
          <p:cNvSpPr>
            <a:spLocks noGrp="1"/>
          </p:cNvSpPr>
          <p:nvPr>
            <p:ph type="sldNum" sz="quarter" idx="12"/>
          </p:nvPr>
        </p:nvSpPr>
        <p:spPr/>
        <p:txBody>
          <a:bodyPr/>
          <a:lstStyle/>
          <a:p>
            <a:r>
              <a:rPr lang="en-US" dirty="0"/>
              <a:t>9-</a:t>
            </a:r>
            <a:fld id="{17707F45-43BA-4B69-8A2E-96B3DCF91EF1}" type="slidenum">
              <a:rPr lang="en-US" smtClean="0"/>
              <a:pPr/>
              <a:t>27</a:t>
            </a:fld>
            <a:endParaRPr lang="en-US" dirty="0"/>
          </a:p>
        </p:txBody>
      </p:sp>
      <p:pic>
        <p:nvPicPr>
          <p:cNvPr id="12" name="Picture 11"/>
          <p:cNvPicPr>
            <a:picLocks noChangeAspect="1"/>
          </p:cNvPicPr>
          <p:nvPr/>
        </p:nvPicPr>
        <p:blipFill>
          <a:blip r:embed="rId4"/>
          <a:stretch>
            <a:fillRect/>
          </a:stretch>
        </p:blipFill>
        <p:spPr>
          <a:xfrm>
            <a:off x="1928312" y="2147364"/>
            <a:ext cx="1940935" cy="455538"/>
          </a:xfrm>
          <a:prstGeom prst="rect">
            <a:avLst/>
          </a:prstGeom>
        </p:spPr>
      </p:pic>
      <p:sp>
        <p:nvSpPr>
          <p:cNvPr id="3" name="Rectangle 2"/>
          <p:cNvSpPr/>
          <p:nvPr/>
        </p:nvSpPr>
        <p:spPr>
          <a:xfrm>
            <a:off x="865342" y="4491243"/>
            <a:ext cx="4047775" cy="461665"/>
          </a:xfrm>
          <a:prstGeom prst="rect">
            <a:avLst/>
          </a:prstGeom>
        </p:spPr>
        <p:txBody>
          <a:bodyPr wrap="none">
            <a:spAutoFit/>
          </a:bodyPr>
          <a:lstStyle/>
          <a:p>
            <a:r>
              <a:rPr lang="en-US" sz="2400" dirty="0">
                <a:solidFill>
                  <a:srgbClr val="00B050"/>
                </a:solidFill>
              </a:rPr>
              <a:t>Linear Regression to forecast!! </a:t>
            </a:r>
            <a:endParaRPr lang="en-US" sz="2400" dirty="0"/>
          </a:p>
        </p:txBody>
      </p:sp>
    </p:spTree>
    <p:extLst>
      <p:ext uri="{BB962C8B-B14F-4D97-AF65-F5344CB8AC3E}">
        <p14:creationId xmlns:p14="http://schemas.microsoft.com/office/powerpoint/2010/main" val="4248424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dirty="0"/>
              <a:t>Time Series Forecasting Models</a:t>
            </a:r>
          </a:p>
        </p:txBody>
      </p:sp>
      <p:sp>
        <p:nvSpPr>
          <p:cNvPr id="3" name="Content Placeholder 2"/>
          <p:cNvSpPr>
            <a:spLocks noGrp="1"/>
          </p:cNvSpPr>
          <p:nvPr>
            <p:ph idx="1"/>
          </p:nvPr>
        </p:nvSpPr>
        <p:spPr/>
        <p:txBody>
          <a:bodyPr/>
          <a:lstStyle/>
          <a:p>
            <a:pPr eaLnBrk="1" hangingPunct="1">
              <a:defRPr/>
            </a:pPr>
            <a:r>
              <a:rPr lang="en-US" dirty="0">
                <a:solidFill>
                  <a:srgbClr val="00B050"/>
                </a:solidFill>
              </a:rPr>
              <a:t>Seasonality</a:t>
            </a:r>
            <a:r>
              <a:rPr lang="en-US" dirty="0"/>
              <a:t> – Repeated patterns or drops in a time series associated with certain times of the year.</a:t>
            </a:r>
          </a:p>
          <a:p>
            <a:pPr marL="0" indent="0">
              <a:buNone/>
              <a:defRPr/>
            </a:pPr>
            <a:endParaRPr lang="en-US" dirty="0"/>
          </a:p>
          <a:p>
            <a:pPr marL="0" indent="0">
              <a:buNone/>
              <a:defRPr/>
            </a:pPr>
            <a:endParaRPr lang="en-US" dirty="0"/>
          </a:p>
        </p:txBody>
      </p:sp>
      <p:sp>
        <p:nvSpPr>
          <p:cNvPr id="45060" name="Text Box 6"/>
          <p:cNvSpPr txBox="1">
            <a:spLocks noChangeArrowheads="1"/>
          </p:cNvSpPr>
          <p:nvPr/>
        </p:nvSpPr>
        <p:spPr bwMode="auto">
          <a:xfrm>
            <a:off x="1150000" y="5840413"/>
            <a:ext cx="1150937"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Table 9.8</a:t>
            </a:r>
          </a:p>
        </p:txBody>
      </p:sp>
      <p:pic>
        <p:nvPicPr>
          <p:cNvPr id="5" name="Picture 4"/>
          <p:cNvPicPr>
            <a:picLocks noChangeAspect="1"/>
          </p:cNvPicPr>
          <p:nvPr/>
        </p:nvPicPr>
        <p:blipFill>
          <a:blip r:embed="rId2"/>
          <a:stretch>
            <a:fillRect/>
          </a:stretch>
        </p:blipFill>
        <p:spPr>
          <a:xfrm>
            <a:off x="1088801" y="3336754"/>
            <a:ext cx="10014397" cy="2368714"/>
          </a:xfrm>
          <a:prstGeom prst="rect">
            <a:avLst/>
          </a:prstGeom>
        </p:spPr>
      </p:pic>
      <p:sp>
        <p:nvSpPr>
          <p:cNvPr id="9" name="Rectangle 8"/>
          <p:cNvSpPr/>
          <p:nvPr/>
        </p:nvSpPr>
        <p:spPr>
          <a:xfrm>
            <a:off x="2525825" y="2875089"/>
            <a:ext cx="8101128" cy="461665"/>
          </a:xfrm>
          <a:prstGeom prst="rect">
            <a:avLst/>
          </a:prstGeom>
        </p:spPr>
        <p:txBody>
          <a:bodyPr wrap="none">
            <a:spAutoFit/>
          </a:bodyPr>
          <a:lstStyle/>
          <a:p>
            <a:r>
              <a:rPr lang="en-US" sz="2400" b="1" dirty="0"/>
              <a:t>Examples of Products and Service That Experience Seasonality</a:t>
            </a:r>
          </a:p>
        </p:txBody>
      </p:sp>
      <p:sp>
        <p:nvSpPr>
          <p:cNvPr id="6" name="Footer Placeholder 5"/>
          <p:cNvSpPr>
            <a:spLocks noGrp="1"/>
          </p:cNvSpPr>
          <p:nvPr>
            <p:ph type="ftr" sz="quarter" idx="11"/>
          </p:nvPr>
        </p:nvSpPr>
        <p:spPr/>
        <p:txBody>
          <a:bodyPr/>
          <a:lstStyle/>
          <a:p>
            <a:r>
              <a:rPr lang="en-US" dirty="0"/>
              <a:t>Copyright © 2016 Pearson Education, Inc.  </a:t>
            </a:r>
          </a:p>
        </p:txBody>
      </p:sp>
      <p:sp>
        <p:nvSpPr>
          <p:cNvPr id="7" name="Slide Number Placeholder 6"/>
          <p:cNvSpPr>
            <a:spLocks noGrp="1"/>
          </p:cNvSpPr>
          <p:nvPr>
            <p:ph type="sldNum" sz="quarter" idx="12"/>
          </p:nvPr>
        </p:nvSpPr>
        <p:spPr/>
        <p:txBody>
          <a:bodyPr/>
          <a:lstStyle/>
          <a:p>
            <a:r>
              <a:rPr lang="en-US" dirty="0"/>
              <a:t>9-</a:t>
            </a:r>
            <a:fld id="{17707F45-43BA-4B69-8A2E-96B3DCF91EF1}" type="slidenum">
              <a:rPr lang="en-US" smtClean="0"/>
              <a:pPr/>
              <a:t>28</a:t>
            </a:fld>
            <a:endParaRPr lang="en-US" dirty="0"/>
          </a:p>
        </p:txBody>
      </p:sp>
    </p:spTree>
    <p:extLst>
      <p:ext uri="{BB962C8B-B14F-4D97-AF65-F5344CB8AC3E}">
        <p14:creationId xmlns:p14="http://schemas.microsoft.com/office/powerpoint/2010/main" val="2392469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dirty="0"/>
              <a:t>Time Series Forecasting Models</a:t>
            </a:r>
          </a:p>
        </p:txBody>
      </p:sp>
      <p:sp>
        <p:nvSpPr>
          <p:cNvPr id="46082" name="Content Placeholder 2"/>
          <p:cNvSpPr>
            <a:spLocks noGrp="1"/>
          </p:cNvSpPr>
          <p:nvPr>
            <p:ph idx="1"/>
          </p:nvPr>
        </p:nvSpPr>
        <p:spPr/>
        <p:txBody>
          <a:bodyPr/>
          <a:lstStyle/>
          <a:p>
            <a:pPr eaLnBrk="1" hangingPunct="1">
              <a:buFont typeface="Wingdings" pitchFamily="-72" charset="2"/>
              <a:buChar char="§"/>
            </a:pPr>
            <a:r>
              <a:rPr lang="en-US" u="sng" dirty="0">
                <a:solidFill>
                  <a:srgbClr val="00B0F0"/>
                </a:solidFill>
              </a:rPr>
              <a:t>Seasonal Adjustments Four-Step Procedure:</a:t>
            </a:r>
          </a:p>
          <a:p>
            <a:pPr marL="914377" lvl="1" indent="-457200" eaLnBrk="1" hangingPunct="1">
              <a:buSzTx/>
              <a:buFont typeface="+mj-lt"/>
              <a:buAutoNum type="arabicPeriod"/>
            </a:pPr>
            <a:r>
              <a:rPr lang="en-US" dirty="0"/>
              <a:t>For each of the demand values in the time series, </a:t>
            </a:r>
            <a:r>
              <a:rPr lang="en-US" dirty="0">
                <a:solidFill>
                  <a:srgbClr val="00B050"/>
                </a:solidFill>
              </a:rPr>
              <a:t>calculate the corresponding forecast using the </a:t>
            </a:r>
            <a:r>
              <a:rPr lang="en-US" dirty="0">
                <a:solidFill>
                  <a:srgbClr val="00B050"/>
                </a:solidFill>
                <a:highlight>
                  <a:srgbClr val="00FFFF"/>
                </a:highlight>
              </a:rPr>
              <a:t>unadjusted forecast model.</a:t>
            </a:r>
          </a:p>
          <a:p>
            <a:pPr marL="914377" lvl="1" indent="-457200" eaLnBrk="1" hangingPunct="1">
              <a:buSzTx/>
              <a:buFont typeface="+mj-lt"/>
              <a:buAutoNum type="arabicPeriod"/>
            </a:pPr>
            <a:r>
              <a:rPr lang="en-US" dirty="0"/>
              <a:t>For each demand value, calculate </a:t>
            </a:r>
            <a:r>
              <a:rPr lang="en-US" dirty="0">
                <a:highlight>
                  <a:srgbClr val="00FFFF"/>
                </a:highlight>
              </a:rPr>
              <a:t>(Demand/Forecast). </a:t>
            </a:r>
            <a:r>
              <a:rPr lang="en-US" dirty="0"/>
              <a:t>If the ratio is </a:t>
            </a:r>
            <a:r>
              <a:rPr lang="en-US" b="1" dirty="0">
                <a:solidFill>
                  <a:srgbClr val="FF0000"/>
                </a:solidFill>
              </a:rPr>
              <a:t>less than 1</a:t>
            </a:r>
            <a:r>
              <a:rPr lang="en-US" dirty="0"/>
              <a:t>, then the forecast model overforecasted; </a:t>
            </a:r>
            <a:r>
              <a:rPr lang="en-US" b="1" dirty="0">
                <a:solidFill>
                  <a:srgbClr val="00B050"/>
                </a:solidFill>
              </a:rPr>
              <a:t>if it is greater than 1, then the model underforecasted.</a:t>
            </a:r>
          </a:p>
          <a:p>
            <a:pPr marL="914377" lvl="1" indent="-457200" eaLnBrk="1" hangingPunct="1">
              <a:buSzTx/>
              <a:buFont typeface="+mj-lt"/>
              <a:buAutoNum type="arabicPeriod"/>
            </a:pPr>
            <a:r>
              <a:rPr lang="en-US" dirty="0"/>
              <a:t>If the time series covers multiple years, </a:t>
            </a:r>
            <a:r>
              <a:rPr lang="en-US" b="1" dirty="0">
                <a:solidFill>
                  <a:srgbClr val="0070C0"/>
                </a:solidFill>
              </a:rPr>
              <a:t>take the average (Demand/Forecast) for corresponding months or quarters to derive the seasonal index. </a:t>
            </a:r>
            <a:endParaRPr lang="en-US" dirty="0"/>
          </a:p>
          <a:p>
            <a:pPr marL="914377" lvl="1" indent="-457200" eaLnBrk="1" hangingPunct="1">
              <a:buSzTx/>
              <a:buFont typeface="+mj-lt"/>
              <a:buAutoNum type="arabicPeriod"/>
            </a:pPr>
            <a:r>
              <a:rPr lang="en-US" b="1" dirty="0">
                <a:solidFill>
                  <a:srgbClr val="0070C0"/>
                </a:solidFill>
                <a:highlight>
                  <a:srgbClr val="00FFFF"/>
                </a:highlight>
              </a:rPr>
              <a:t>Multiply the unadjusted forecast by the seasonal index </a:t>
            </a:r>
            <a:r>
              <a:rPr lang="en-US" b="1" dirty="0">
                <a:solidFill>
                  <a:srgbClr val="0070C0"/>
                </a:solidFill>
              </a:rPr>
              <a:t>to get the seasonally adjusted forecast value.</a:t>
            </a:r>
          </a:p>
        </p:txBody>
      </p:sp>
      <p:sp>
        <p:nvSpPr>
          <p:cNvPr id="4" name="Footer Placeholder 3"/>
          <p:cNvSpPr>
            <a:spLocks noGrp="1"/>
          </p:cNvSpPr>
          <p:nvPr>
            <p:ph type="ftr" sz="quarter" idx="11"/>
          </p:nvPr>
        </p:nvSpPr>
        <p:spPr/>
        <p:txBody>
          <a:bodyPr/>
          <a:lstStyle/>
          <a:p>
            <a:r>
              <a:rPr lang="en-US" dirty="0"/>
              <a:t>Copyright © 2016 Pearson Education, Inc.  </a:t>
            </a:r>
          </a:p>
        </p:txBody>
      </p:sp>
      <p:sp>
        <p:nvSpPr>
          <p:cNvPr id="5" name="Slide Number Placeholder 4"/>
          <p:cNvSpPr>
            <a:spLocks noGrp="1"/>
          </p:cNvSpPr>
          <p:nvPr>
            <p:ph type="sldNum" sz="quarter" idx="12"/>
          </p:nvPr>
        </p:nvSpPr>
        <p:spPr/>
        <p:txBody>
          <a:bodyPr/>
          <a:lstStyle/>
          <a:p>
            <a:r>
              <a:rPr lang="en-US" dirty="0"/>
              <a:t>9-</a:t>
            </a:r>
            <a:fld id="{17707F45-43BA-4B69-8A2E-96B3DCF91EF1}" type="slidenum">
              <a:rPr lang="en-US" smtClean="0"/>
              <a:pPr/>
              <a:t>29</a:t>
            </a:fld>
            <a:endParaRPr lang="en-US" dirty="0"/>
          </a:p>
        </p:txBody>
      </p:sp>
    </p:spTree>
    <p:extLst>
      <p:ext uri="{BB962C8B-B14F-4D97-AF65-F5344CB8AC3E}">
        <p14:creationId xmlns:p14="http://schemas.microsoft.com/office/powerpoint/2010/main" val="3345666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dirty="0"/>
              <a:t>Causal Forecasting Models</a:t>
            </a:r>
          </a:p>
        </p:txBody>
      </p:sp>
      <p:sp>
        <p:nvSpPr>
          <p:cNvPr id="51202" name="Content Placeholder 2"/>
          <p:cNvSpPr>
            <a:spLocks noGrp="1"/>
          </p:cNvSpPr>
          <p:nvPr>
            <p:ph idx="1"/>
          </p:nvPr>
        </p:nvSpPr>
        <p:spPr/>
        <p:txBody>
          <a:bodyPr/>
          <a:lstStyle/>
          <a:p>
            <a:pPr eaLnBrk="1" hangingPunct="1">
              <a:buFont typeface="Wingdings" pitchFamily="-72" charset="2"/>
              <a:buChar char="§"/>
            </a:pPr>
            <a:r>
              <a:rPr lang="en-US" dirty="0"/>
              <a:t>Causal Forecasting Models – A class of </a:t>
            </a:r>
            <a:r>
              <a:rPr lang="en-US" dirty="0">
                <a:solidFill>
                  <a:srgbClr val="0070C0"/>
                </a:solidFill>
              </a:rPr>
              <a:t>quantitative forecasting models in which the forecast is modeled as a function of something other than time.</a:t>
            </a:r>
          </a:p>
          <a:p>
            <a:pPr lvl="1">
              <a:buFont typeface="Wingdings" pitchFamily="-72" charset="2"/>
              <a:buChar char="§"/>
            </a:pPr>
            <a:r>
              <a:rPr lang="en-US" b="1" dirty="0">
                <a:solidFill>
                  <a:srgbClr val="00B050"/>
                </a:solidFill>
              </a:rPr>
              <a:t>Linear Regression</a:t>
            </a:r>
          </a:p>
          <a:p>
            <a:pPr lvl="1">
              <a:buFont typeface="Wingdings" pitchFamily="-72" charset="2"/>
              <a:buChar char="§"/>
            </a:pPr>
            <a:r>
              <a:rPr lang="en-US" b="1" dirty="0">
                <a:solidFill>
                  <a:srgbClr val="00B050"/>
                </a:solidFill>
              </a:rPr>
              <a:t>Multiple Regression</a:t>
            </a:r>
          </a:p>
          <a:p>
            <a:pPr eaLnBrk="1" hangingPunct="1">
              <a:buFont typeface="Wingdings" pitchFamily="-72" charset="2"/>
              <a:buChar char="§"/>
            </a:pPr>
            <a:endParaRPr lang="en-US" dirty="0"/>
          </a:p>
        </p:txBody>
      </p:sp>
      <p:pic>
        <p:nvPicPr>
          <p:cNvPr id="4" name="Picture 3"/>
          <p:cNvPicPr>
            <a:picLocks noChangeAspect="1"/>
          </p:cNvPicPr>
          <p:nvPr/>
        </p:nvPicPr>
        <p:blipFill>
          <a:blip r:embed="rId2"/>
          <a:stretch>
            <a:fillRect/>
          </a:stretch>
        </p:blipFill>
        <p:spPr>
          <a:xfrm>
            <a:off x="1890146" y="4302932"/>
            <a:ext cx="8231404" cy="1714922"/>
          </a:xfrm>
          <a:prstGeom prst="rect">
            <a:avLst/>
          </a:prstGeom>
        </p:spPr>
      </p:pic>
      <p:sp>
        <p:nvSpPr>
          <p:cNvPr id="5" name="Footer Placeholder 4"/>
          <p:cNvSpPr>
            <a:spLocks noGrp="1"/>
          </p:cNvSpPr>
          <p:nvPr>
            <p:ph type="ftr" sz="quarter" idx="11"/>
          </p:nvPr>
        </p:nvSpPr>
        <p:spPr/>
        <p:txBody>
          <a:bodyPr/>
          <a:lstStyle/>
          <a:p>
            <a:r>
              <a:rPr lang="en-US" dirty="0"/>
              <a:t>Copyright © 2016 Pearson Education, Inc.  </a:t>
            </a:r>
          </a:p>
        </p:txBody>
      </p:sp>
      <p:sp>
        <p:nvSpPr>
          <p:cNvPr id="6" name="Slide Number Placeholder 5"/>
          <p:cNvSpPr>
            <a:spLocks noGrp="1"/>
          </p:cNvSpPr>
          <p:nvPr>
            <p:ph type="sldNum" sz="quarter" idx="12"/>
          </p:nvPr>
        </p:nvSpPr>
        <p:spPr/>
        <p:txBody>
          <a:bodyPr/>
          <a:lstStyle/>
          <a:p>
            <a:r>
              <a:rPr lang="en-US" dirty="0"/>
              <a:t>9-</a:t>
            </a:r>
            <a:fld id="{17707F45-43BA-4B69-8A2E-96B3DCF91EF1}" type="slidenum">
              <a:rPr lang="en-US" smtClean="0"/>
              <a:pPr/>
              <a:t>30</a:t>
            </a:fld>
            <a:endParaRPr lang="en-US" dirty="0"/>
          </a:p>
        </p:txBody>
      </p:sp>
    </p:spTree>
    <p:extLst>
      <p:ext uri="{BB962C8B-B14F-4D97-AF65-F5344CB8AC3E}">
        <p14:creationId xmlns:p14="http://schemas.microsoft.com/office/powerpoint/2010/main" val="2649155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Causal Forecasting Models</a:t>
            </a:r>
          </a:p>
        </p:txBody>
      </p:sp>
      <p:sp>
        <p:nvSpPr>
          <p:cNvPr id="3" name="Content Placeholder 2"/>
          <p:cNvSpPr>
            <a:spLocks noGrp="1"/>
          </p:cNvSpPr>
          <p:nvPr>
            <p:ph idx="1"/>
          </p:nvPr>
        </p:nvSpPr>
        <p:spPr/>
        <p:txBody>
          <a:bodyPr/>
          <a:lstStyle/>
          <a:p>
            <a:r>
              <a:rPr lang="en-US" dirty="0"/>
              <a:t>Linear Regression</a:t>
            </a:r>
          </a:p>
        </p:txBody>
      </p:sp>
      <p:sp>
        <p:nvSpPr>
          <p:cNvPr id="4" name="Footer Placeholder 3"/>
          <p:cNvSpPr>
            <a:spLocks noGrp="1"/>
          </p:cNvSpPr>
          <p:nvPr>
            <p:ph type="ftr" sz="quarter" idx="11"/>
          </p:nvPr>
        </p:nvSpPr>
        <p:spPr/>
        <p:txBody>
          <a:bodyPr/>
          <a:lstStyle/>
          <a:p>
            <a:r>
              <a:rPr lang="en-US"/>
              <a:t>Copyright © 2016 Pearson Education, Inc.  </a:t>
            </a:r>
            <a:endParaRPr lang="en-US" dirty="0"/>
          </a:p>
        </p:txBody>
      </p:sp>
      <p:sp>
        <p:nvSpPr>
          <p:cNvPr id="5" name="Slide Number Placeholder 4"/>
          <p:cNvSpPr>
            <a:spLocks noGrp="1"/>
          </p:cNvSpPr>
          <p:nvPr>
            <p:ph type="sldNum" sz="quarter" idx="12"/>
          </p:nvPr>
        </p:nvSpPr>
        <p:spPr/>
        <p:txBody>
          <a:bodyPr/>
          <a:lstStyle/>
          <a:p>
            <a:r>
              <a:rPr lang="en-US"/>
              <a:t>9-</a:t>
            </a:r>
            <a:fld id="{17707F45-43BA-4B69-8A2E-96B3DCF91EF1}" type="slidenum">
              <a:rPr lang="en-US" smtClean="0"/>
              <a:pPr/>
              <a:t>31</a:t>
            </a:fld>
            <a:endParaRPr lang="en-US" dirty="0"/>
          </a:p>
        </p:txBody>
      </p:sp>
      <p:pic>
        <p:nvPicPr>
          <p:cNvPr id="7" name="Picture 6"/>
          <p:cNvPicPr>
            <a:picLocks noChangeAspect="1"/>
          </p:cNvPicPr>
          <p:nvPr/>
        </p:nvPicPr>
        <p:blipFill>
          <a:blip r:embed="rId2"/>
          <a:stretch>
            <a:fillRect/>
          </a:stretch>
        </p:blipFill>
        <p:spPr>
          <a:xfrm>
            <a:off x="427545" y="2368215"/>
            <a:ext cx="4918248" cy="3702612"/>
          </a:xfrm>
          <a:prstGeom prst="rect">
            <a:avLst/>
          </a:prstGeom>
        </p:spPr>
      </p:pic>
      <p:pic>
        <p:nvPicPr>
          <p:cNvPr id="8" name="Picture 7"/>
          <p:cNvPicPr>
            <a:picLocks noChangeAspect="1"/>
          </p:cNvPicPr>
          <p:nvPr/>
        </p:nvPicPr>
        <p:blipFill>
          <a:blip r:embed="rId3"/>
          <a:stretch>
            <a:fillRect/>
          </a:stretch>
        </p:blipFill>
        <p:spPr>
          <a:xfrm>
            <a:off x="6429828" y="1825625"/>
            <a:ext cx="3135086" cy="1245714"/>
          </a:xfrm>
          <a:prstGeom prst="rect">
            <a:avLst/>
          </a:prstGeom>
        </p:spPr>
      </p:pic>
      <p:pic>
        <p:nvPicPr>
          <p:cNvPr id="10" name="Picture 9"/>
          <p:cNvPicPr>
            <a:picLocks noChangeAspect="1"/>
          </p:cNvPicPr>
          <p:nvPr/>
        </p:nvPicPr>
        <p:blipFill>
          <a:blip r:embed="rId4"/>
          <a:stretch>
            <a:fillRect/>
          </a:stretch>
        </p:blipFill>
        <p:spPr>
          <a:xfrm>
            <a:off x="6276728" y="3329440"/>
            <a:ext cx="3607501" cy="391885"/>
          </a:xfrm>
          <a:prstGeom prst="rect">
            <a:avLst/>
          </a:prstGeom>
        </p:spPr>
      </p:pic>
      <p:sp>
        <p:nvSpPr>
          <p:cNvPr id="13" name="TextBox 12"/>
          <p:cNvSpPr txBox="1"/>
          <p:nvPr/>
        </p:nvSpPr>
        <p:spPr>
          <a:xfrm>
            <a:off x="6179457" y="4721003"/>
            <a:ext cx="4862286" cy="707886"/>
          </a:xfrm>
          <a:prstGeom prst="rect">
            <a:avLst/>
          </a:prstGeom>
          <a:noFill/>
        </p:spPr>
        <p:txBody>
          <a:bodyPr wrap="square" rtlCol="0">
            <a:spAutoFit/>
          </a:bodyPr>
          <a:lstStyle/>
          <a:p>
            <a:r>
              <a:rPr lang="en-US" sz="2000" dirty="0"/>
              <a:t>Forecasted home sales at 6% mortgage rate: </a:t>
            </a:r>
          </a:p>
          <a:p>
            <a:r>
              <a:rPr lang="en-US" sz="2000" dirty="0"/>
              <a:t>1,488.58 – 9,846.94(6%) = 898 home sales</a:t>
            </a:r>
          </a:p>
        </p:txBody>
      </p:sp>
      <p:sp>
        <p:nvSpPr>
          <p:cNvPr id="14" name="TextBox 13"/>
          <p:cNvSpPr txBox="1"/>
          <p:nvPr/>
        </p:nvSpPr>
        <p:spPr>
          <a:xfrm>
            <a:off x="6179457" y="5469077"/>
            <a:ext cx="4862286" cy="707886"/>
          </a:xfrm>
          <a:prstGeom prst="rect">
            <a:avLst/>
          </a:prstGeom>
          <a:noFill/>
        </p:spPr>
        <p:txBody>
          <a:bodyPr wrap="square" rtlCol="0">
            <a:spAutoFit/>
          </a:bodyPr>
          <a:lstStyle/>
          <a:p>
            <a:r>
              <a:rPr lang="en-US" sz="2000" dirty="0"/>
              <a:t>Forecasted home sales at 8% mortgage rate: </a:t>
            </a:r>
          </a:p>
          <a:p>
            <a:r>
              <a:rPr lang="en-US" sz="2000" dirty="0"/>
              <a:t>1,488.58 – 9,846.94(8%) = 701 home sales</a:t>
            </a:r>
          </a:p>
        </p:txBody>
      </p:sp>
      <p:sp>
        <p:nvSpPr>
          <p:cNvPr id="15" name="TextBox 14"/>
          <p:cNvSpPr txBox="1"/>
          <p:nvPr/>
        </p:nvSpPr>
        <p:spPr>
          <a:xfrm>
            <a:off x="6192157" y="3937985"/>
            <a:ext cx="4862286" cy="707886"/>
          </a:xfrm>
          <a:prstGeom prst="rect">
            <a:avLst/>
          </a:prstGeom>
          <a:noFill/>
        </p:spPr>
        <p:txBody>
          <a:bodyPr wrap="square" rtlCol="0">
            <a:spAutoFit/>
          </a:bodyPr>
          <a:lstStyle/>
          <a:p>
            <a:r>
              <a:rPr lang="en-US" sz="2000" b="1" dirty="0"/>
              <a:t>Forecasted home sales = </a:t>
            </a:r>
          </a:p>
          <a:p>
            <a:r>
              <a:rPr lang="en-US" sz="2000" b="1" dirty="0"/>
              <a:t>1,488.58 – 9,846.94(mortgage rate)</a:t>
            </a:r>
          </a:p>
        </p:txBody>
      </p:sp>
      <p:pic>
        <p:nvPicPr>
          <p:cNvPr id="12" name="Picture 2"/>
          <p:cNvPicPr>
            <a:picLocks noChangeAspect="1" noChangeArrowheads="1"/>
          </p:cNvPicPr>
          <p:nvPr/>
        </p:nvPicPr>
        <p:blipFill>
          <a:blip r:embed="rId5"/>
          <a:srcRect/>
          <a:stretch>
            <a:fillRect/>
          </a:stretch>
        </p:blipFill>
        <p:spPr bwMode="auto">
          <a:xfrm>
            <a:off x="9813097" y="1912898"/>
            <a:ext cx="2014656" cy="1831505"/>
          </a:xfrm>
          <a:prstGeom prst="rect">
            <a:avLst/>
          </a:prstGeom>
          <a:noFill/>
          <a:ln w="9525">
            <a:noFill/>
            <a:miter lim="800000"/>
            <a:headEnd/>
            <a:tailEnd/>
          </a:ln>
        </p:spPr>
      </p:pic>
      <p:sp>
        <p:nvSpPr>
          <p:cNvPr id="16" name="Rectangle 15"/>
          <p:cNvSpPr/>
          <p:nvPr/>
        </p:nvSpPr>
        <p:spPr>
          <a:xfrm>
            <a:off x="3773014" y="1721884"/>
            <a:ext cx="2503714" cy="646331"/>
          </a:xfrm>
          <a:prstGeom prst="rect">
            <a:avLst/>
          </a:prstGeom>
        </p:spPr>
        <p:txBody>
          <a:bodyPr wrap="square">
            <a:spAutoFit/>
          </a:bodyPr>
          <a:lstStyle/>
          <a:p>
            <a:r>
              <a:rPr lang="en-AU" sz="1200" dirty="0"/>
              <a:t>SUM XY-Sum X*Sum Y / N</a:t>
            </a:r>
          </a:p>
          <a:p>
            <a:r>
              <a:rPr lang="en-AU" sz="1200" dirty="0"/>
              <a:t>/</a:t>
            </a:r>
          </a:p>
          <a:p>
            <a:r>
              <a:rPr lang="en-AU" sz="1200" dirty="0"/>
              <a:t>SUM X^2-X^2/N</a:t>
            </a:r>
          </a:p>
        </p:txBody>
      </p:sp>
    </p:spTree>
    <p:extLst>
      <p:ext uri="{BB962C8B-B14F-4D97-AF65-F5344CB8AC3E}">
        <p14:creationId xmlns:p14="http://schemas.microsoft.com/office/powerpoint/2010/main" val="558620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Copyright</a:t>
            </a:r>
          </a:p>
        </p:txBody>
      </p:sp>
      <p:pic>
        <p:nvPicPr>
          <p:cNvPr id="6" name="Picture 3"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screen">
            <a:extLst>
              <a:ext uri="{28A0092B-C50C-407E-A947-70E740481C1C}">
                <a14:useLocalDpi xmlns:a14="http://schemas.microsoft.com/office/drawing/2010/main" val="0"/>
              </a:ext>
            </a:extLst>
          </a:blip>
          <a:stretch>
            <a:fillRect/>
          </a:stretch>
        </p:blipFill>
        <p:spPr bwMode="auto">
          <a:xfrm>
            <a:off x="2072640" y="2131935"/>
            <a:ext cx="8046720" cy="2594133"/>
          </a:xfrm>
          <a:prstGeom prst="rect">
            <a:avLst/>
          </a:prstGeom>
          <a:noFill/>
          <a:ln w="9525">
            <a:noFill/>
            <a:miter lim="800000"/>
            <a:headEnd/>
            <a:tailEnd/>
          </a:ln>
        </p:spPr>
      </p:pic>
    </p:spTree>
    <p:extLst>
      <p:ext uri="{BB962C8B-B14F-4D97-AF65-F5344CB8AC3E}">
        <p14:creationId xmlns:p14="http://schemas.microsoft.com/office/powerpoint/2010/main" val="41889605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5966</TotalTime>
  <Words>1572</Words>
  <Application>Microsoft Office PowerPoint</Application>
  <PresentationFormat>Widescreen</PresentationFormat>
  <Paragraphs>228</Paragraphs>
  <Slides>33</Slides>
  <Notes>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3" baseType="lpstr">
      <vt:lpstr>Arial</vt:lpstr>
      <vt:lpstr>Calibri</vt:lpstr>
      <vt:lpstr>Calibri Light</vt:lpstr>
      <vt:lpstr>Symbol</vt:lpstr>
      <vt:lpstr>Times New Roman</vt:lpstr>
      <vt:lpstr>Verdana</vt:lpstr>
      <vt:lpstr>Wingdings</vt:lpstr>
      <vt:lpstr>Wingdings 2</vt:lpstr>
      <vt:lpstr>Office Theme</vt:lpstr>
      <vt:lpstr>Equation</vt:lpstr>
      <vt:lpstr>Introduction to Operations and Supply Chain Management</vt:lpstr>
      <vt:lpstr>Introduction</vt:lpstr>
      <vt:lpstr>Introduction</vt:lpstr>
      <vt:lpstr>Forecast Types</vt:lpstr>
      <vt:lpstr>Laws of Forecasting</vt:lpstr>
      <vt:lpstr>Selecting a Forecasting Method</vt:lpstr>
      <vt:lpstr>Selecting a Forecasting Method</vt:lpstr>
      <vt:lpstr>Qualitative Forecasting Methods</vt:lpstr>
      <vt:lpstr>Time Series Forecasting Methods</vt:lpstr>
      <vt:lpstr>Time Series Forecasting Methods</vt:lpstr>
      <vt:lpstr>Time Series Forecasting Methods</vt:lpstr>
      <vt:lpstr>Time Series Forecasting Methods</vt:lpstr>
      <vt:lpstr>Time Series Forecasting Methods</vt:lpstr>
      <vt:lpstr>Time Series Forecasting Methods</vt:lpstr>
      <vt:lpstr>Time Series Forecasting Methods</vt:lpstr>
      <vt:lpstr>Time Series Forecasting Methods</vt:lpstr>
      <vt:lpstr>Example 9.1 – Flavio’s Pizza</vt:lpstr>
      <vt:lpstr>Time Series Forecasting Methods</vt:lpstr>
      <vt:lpstr>Time Series Forecasting Methods</vt:lpstr>
      <vt:lpstr>Example 9.2 – Exponential Smoothing</vt:lpstr>
      <vt:lpstr>Example 9.2 – Exponential Smoothing</vt:lpstr>
      <vt:lpstr>Example 9.2 – Exponential Smoothing</vt:lpstr>
      <vt:lpstr>Time Series Forecasting Models</vt:lpstr>
      <vt:lpstr>Time Series Forecasting Models</vt:lpstr>
      <vt:lpstr>Example 9.3 – Clem’s Competition Clutches</vt:lpstr>
      <vt:lpstr>Example 9.3 – Clem’s Competition Clutches</vt:lpstr>
      <vt:lpstr>Example 9.3 – Clem’s Competition Clutches</vt:lpstr>
      <vt:lpstr>Time Series Forecasting Models</vt:lpstr>
      <vt:lpstr>Time Series Forecasting Models</vt:lpstr>
      <vt:lpstr>Causal Forecasting Models</vt:lpstr>
      <vt:lpstr>Causal Forecasting Models</vt:lpstr>
      <vt:lpstr>PowerPoint Presentation</vt:lpstr>
      <vt:lpstr>Copyright</vt:lpstr>
    </vt:vector>
  </TitlesOfParts>
  <Company>Duquesne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M.Winters</dc:creator>
  <cp:lastModifiedBy>Matt Winters</cp:lastModifiedBy>
  <cp:revision>224</cp:revision>
  <dcterms:created xsi:type="dcterms:W3CDTF">2014-11-13T20:46:18Z</dcterms:created>
  <dcterms:modified xsi:type="dcterms:W3CDTF">2020-02-20T03:38:22Z</dcterms:modified>
</cp:coreProperties>
</file>